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4" r:id="rId1"/>
  </p:sldMasterIdLst>
  <p:handoutMasterIdLst>
    <p:handoutMasterId r:id="rId47"/>
  </p:handoutMasterIdLst>
  <p:sldIdLst>
    <p:sldId id="256" r:id="rId2"/>
    <p:sldId id="287" r:id="rId3"/>
    <p:sldId id="286" r:id="rId4"/>
    <p:sldId id="288" r:id="rId5"/>
    <p:sldId id="289" r:id="rId6"/>
    <p:sldId id="290" r:id="rId7"/>
    <p:sldId id="291" r:id="rId8"/>
    <p:sldId id="292" r:id="rId9"/>
    <p:sldId id="294" r:id="rId10"/>
    <p:sldId id="296" r:id="rId11"/>
    <p:sldId id="297" r:id="rId12"/>
    <p:sldId id="298" r:id="rId13"/>
    <p:sldId id="300" r:id="rId14"/>
    <p:sldId id="301" r:id="rId15"/>
    <p:sldId id="303" r:id="rId16"/>
    <p:sldId id="304" r:id="rId17"/>
    <p:sldId id="305" r:id="rId18"/>
    <p:sldId id="306" r:id="rId19"/>
    <p:sldId id="307" r:id="rId20"/>
    <p:sldId id="309" r:id="rId21"/>
    <p:sldId id="310" r:id="rId22"/>
    <p:sldId id="311" r:id="rId23"/>
    <p:sldId id="312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75" r:id="rId33"/>
    <p:sldId id="257" r:id="rId34"/>
    <p:sldId id="258" r:id="rId35"/>
    <p:sldId id="259" r:id="rId36"/>
    <p:sldId id="261" r:id="rId37"/>
    <p:sldId id="264" r:id="rId38"/>
    <p:sldId id="265" r:id="rId39"/>
    <p:sldId id="266" r:id="rId40"/>
    <p:sldId id="267" r:id="rId41"/>
    <p:sldId id="268" r:id="rId42"/>
    <p:sldId id="269" r:id="rId43"/>
    <p:sldId id="270" r:id="rId44"/>
    <p:sldId id="271" r:id="rId45"/>
    <p:sldId id="272" r:id="rId46"/>
  </p:sldIdLst>
  <p:sldSz cx="12192000" cy="6858000"/>
  <p:notesSz cx="6888163" cy="100203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3" d="100"/>
          <a:sy n="73" d="100"/>
        </p:scale>
        <p:origin x="618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handoutMaster" Target="handoutMasters/handout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image" Target="../media/image4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2985621" cy="501577"/>
          </a:xfrm>
          <a:prstGeom prst="rect">
            <a:avLst/>
          </a:prstGeom>
        </p:spPr>
        <p:txBody>
          <a:bodyPr vert="horz" lIns="92446" tIns="46223" rIns="92446" bIns="46223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00935" y="2"/>
            <a:ext cx="2985621" cy="501577"/>
          </a:xfrm>
          <a:prstGeom prst="rect">
            <a:avLst/>
          </a:prstGeom>
        </p:spPr>
        <p:txBody>
          <a:bodyPr vert="horz" lIns="92446" tIns="46223" rIns="92446" bIns="46223" rtlCol="0"/>
          <a:lstStyle>
            <a:lvl1pPr algn="r">
              <a:defRPr sz="1200"/>
            </a:lvl1pPr>
          </a:lstStyle>
          <a:p>
            <a:fld id="{4B451A6C-B45D-4BF3-8D34-60634B948B71}" type="datetimeFigureOut">
              <a:rPr lang="en-US" smtClean="0"/>
              <a:t>9/10/2019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517123"/>
            <a:ext cx="2985621" cy="501575"/>
          </a:xfrm>
          <a:prstGeom prst="rect">
            <a:avLst/>
          </a:prstGeom>
        </p:spPr>
        <p:txBody>
          <a:bodyPr vert="horz" lIns="92446" tIns="46223" rIns="92446" bIns="46223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00935" y="9517123"/>
            <a:ext cx="2985621" cy="501575"/>
          </a:xfrm>
          <a:prstGeom prst="rect">
            <a:avLst/>
          </a:prstGeom>
        </p:spPr>
        <p:txBody>
          <a:bodyPr vert="horz" lIns="92446" tIns="46223" rIns="92446" bIns="46223" rtlCol="0" anchor="b"/>
          <a:lstStyle>
            <a:lvl1pPr algn="r">
              <a:defRPr sz="1200"/>
            </a:lvl1pPr>
          </a:lstStyle>
          <a:p>
            <a:fld id="{A2579AB3-92C0-4602-91EF-EB2C777FF6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69007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7634596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BB2D2-FF0D-450F-A7AB-4BC4890C2618}" type="datetimeFigureOut">
              <a:rPr lang="en-US" smtClean="0"/>
              <a:t>9/10/2019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C2BC3-AA37-44B7-B52F-23B98343AB12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0817" y="1126744"/>
            <a:ext cx="2886205" cy="3678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3663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BB2D2-FF0D-450F-A7AB-4BC4890C2618}" type="datetimeFigureOut">
              <a:rPr lang="en-US" smtClean="0"/>
              <a:t>9/10/2019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C2BC3-AA37-44B7-B52F-23B98343AB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7187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BB2D2-FF0D-450F-A7AB-4BC4890C2618}" type="datetimeFigureOut">
              <a:rPr lang="en-US" smtClean="0"/>
              <a:t>9/10/2019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C2BC3-AA37-44B7-B52F-23B98343AB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21386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609600"/>
            <a:ext cx="103632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914400" y="1981200"/>
            <a:ext cx="50800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981200"/>
            <a:ext cx="50800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9550400" y="6477000"/>
            <a:ext cx="2540000" cy="3048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BB75AC2-2888-4F3B-8975-AAEA3B041F37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9860606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เนื้อห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ยึดเนื้อหา 1"/>
          <p:cNvSpPr>
            <a:spLocks noGrp="1"/>
          </p:cNvSpPr>
          <p:nvPr>
            <p:ph/>
          </p:nvPr>
        </p:nvSpPr>
        <p:spPr>
          <a:xfrm>
            <a:off x="1219200" y="277813"/>
            <a:ext cx="10363200" cy="5853112"/>
          </a:xfrm>
        </p:spPr>
        <p:txBody>
          <a:bodyPr/>
          <a:lstStyle/>
          <a:p>
            <a:pPr lvl="0"/>
            <a:r>
              <a:rPr lang="th-TH" smtClean="0"/>
              <a:t>คลิกเพื่อแก้ไขลักษณะของข้อความต้นแบบ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th-TH"/>
          </a:p>
        </p:txBody>
      </p:sp>
      <p:sp>
        <p:nvSpPr>
          <p:cNvPr id="3" name="Rectangle 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th-TH"/>
          </a:p>
        </p:txBody>
      </p:sp>
      <p:sp>
        <p:nvSpPr>
          <p:cNvPr id="4" name="Rectangle 1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th-TH"/>
          </a:p>
        </p:txBody>
      </p:sp>
      <p:sp>
        <p:nvSpPr>
          <p:cNvPr id="5" name="Rectangle 1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CD8655-5070-4550-9C34-997F09675E1C}" type="slidenum">
              <a:rPr lang="en-US"/>
              <a:pPr>
                <a:defRPr/>
              </a:pPr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8334394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107855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8387" y="1571223"/>
            <a:ext cx="10058400" cy="4735752"/>
          </a:xfrm>
        </p:spPr>
        <p:txBody>
          <a:bodyPr/>
          <a:lstStyle/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BB2D2-FF0D-450F-A7AB-4BC4890C2618}" type="datetimeFigureOut">
              <a:rPr lang="en-US" smtClean="0"/>
              <a:t>9/10/2019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C2BC3-AA37-44B7-B52F-23B98343AB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3353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BB2D2-FF0D-450F-A7AB-4BC4890C2618}" type="datetimeFigureOut">
              <a:rPr lang="en-US" smtClean="0"/>
              <a:t>9/10/2019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C2BC3-AA37-44B7-B52F-23B98343AB12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55294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BB2D2-FF0D-450F-A7AB-4BC4890C2618}" type="datetimeFigureOut">
              <a:rPr lang="en-US" smtClean="0"/>
              <a:t>9/10/2019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C2BC3-AA37-44B7-B52F-23B98343AB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7370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BB2D2-FF0D-450F-A7AB-4BC4890C2618}" type="datetimeFigureOut">
              <a:rPr lang="en-US" smtClean="0"/>
              <a:t>9/10/2019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C2BC3-AA37-44B7-B52F-23B98343AB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7653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BB2D2-FF0D-450F-A7AB-4BC4890C2618}" type="datetimeFigureOut">
              <a:rPr lang="en-US" smtClean="0"/>
              <a:t>9/10/2019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C2BC3-AA37-44B7-B52F-23B98343AB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2465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BB2D2-FF0D-450F-A7AB-4BC4890C2618}" type="datetimeFigureOut">
              <a:rPr lang="en-US" smtClean="0"/>
              <a:t>9/10/2019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C2BC3-AA37-44B7-B52F-23B98343AB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8988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B0FBB2D2-FF0D-450F-A7AB-4BC4890C2618}" type="datetimeFigureOut">
              <a:rPr lang="en-US" smtClean="0"/>
              <a:t>9/10/2019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1AC2BC3-AA37-44B7-B52F-23B98343AB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339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BB2D2-FF0D-450F-A7AB-4BC4890C2618}" type="datetimeFigureOut">
              <a:rPr lang="en-US" smtClean="0"/>
              <a:t>9/10/2019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C2BC3-AA37-44B7-B52F-23B98343AB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8370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99404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432179"/>
            <a:ext cx="10058400" cy="4711044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B0FBB2D2-FF0D-450F-A7AB-4BC4890C2618}" type="datetimeFigureOut">
              <a:rPr lang="en-US" smtClean="0"/>
              <a:t>9/10/2019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11AC2BC3-AA37-44B7-B52F-23B98343AB12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097280" y="1280646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1921" y="135071"/>
            <a:ext cx="1238131" cy="1577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444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  <p:sldLayoutId id="2147483816" r:id="rId12"/>
    <p:sldLayoutId id="2147483817" r:id="rId13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6000" b="1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3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slideLayout" Target="../slideLayouts/slideLayout13.xml"/><Relationship Id="rId1" Type="http://schemas.openxmlformats.org/officeDocument/2006/relationships/video" Target="file:///E:\&#3648;&#3629;&#3585;&#3626;&#3634;&#3619;&#3591;&#3634;&#3609;&#3626;&#3629;&#3609;%20Q\Present_5&#3617;&#3588;53\Walking%20Robot\Rollerwalker_w_3.mpeg" TargetMode="External"/><Relationship Id="rId5" Type="http://schemas.openxmlformats.org/officeDocument/2006/relationships/image" Target="../media/image24.png"/><Relationship Id="rId4" Type="http://schemas.openxmlformats.org/officeDocument/2006/relationships/image" Target="../media/image23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jpeg"/></Relationships>
</file>

<file path=ppt/slides/_rels/slide24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microsoft.com/office/2007/relationships/hdphoto" Target="../media/hdphoto1.wdp"/><Relationship Id="rId7" Type="http://schemas.openxmlformats.org/officeDocument/2006/relationships/image" Target="../media/image40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microsoft.com/office/2007/relationships/hdphoto" Target="../media/hdphoto2.wdp"/><Relationship Id="rId10" Type="http://schemas.microsoft.com/office/2007/relationships/hdphoto" Target="../media/hdphoto4.wdp"/><Relationship Id="rId4" Type="http://schemas.openxmlformats.org/officeDocument/2006/relationships/image" Target="../media/image38.png"/><Relationship Id="rId9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microsoft.com/office/2007/relationships/hdphoto" Target="../media/hdphoto5.wdp"/><Relationship Id="rId7" Type="http://schemas.openxmlformats.org/officeDocument/2006/relationships/image" Target="../media/image44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47.png"/><Relationship Id="rId5" Type="http://schemas.openxmlformats.org/officeDocument/2006/relationships/image" Target="../media/image38.png"/><Relationship Id="rId10" Type="http://schemas.microsoft.com/office/2007/relationships/hdphoto" Target="../media/hdphoto6.wdp"/><Relationship Id="rId4" Type="http://schemas.openxmlformats.org/officeDocument/2006/relationships/image" Target="../media/image43.png"/><Relationship Id="rId9" Type="http://schemas.openxmlformats.org/officeDocument/2006/relationships/image" Target="../media/image4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5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4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hyperlink" Target="https://code.visualstudio.com/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hyperlink" Target="https://www.anaconda.com/distribution/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Face Recognition Workshop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th-TH" b="1" dirty="0" smtClean="0"/>
              <a:t>ผศ</a:t>
            </a:r>
            <a:r>
              <a:rPr lang="en-US" b="1" dirty="0" smtClean="0"/>
              <a:t>.</a:t>
            </a:r>
            <a:r>
              <a:rPr lang="th-TH" b="1" dirty="0" smtClean="0"/>
              <a:t>ดร</a:t>
            </a:r>
            <a:r>
              <a:rPr lang="en-US" b="1" dirty="0" smtClean="0"/>
              <a:t>.</a:t>
            </a:r>
            <a:r>
              <a:rPr lang="th-TH" b="1" dirty="0" smtClean="0"/>
              <a:t>กริช สมกันธา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th-TH" b="1" dirty="0" smtClean="0"/>
              <a:t>ผศ</a:t>
            </a:r>
            <a:r>
              <a:rPr lang="en-US" b="1" dirty="0" smtClean="0"/>
              <a:t>.</a:t>
            </a:r>
            <a:r>
              <a:rPr lang="th-TH" b="1" dirty="0" smtClean="0"/>
              <a:t>ปณิธาน เมฆกมล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th-TH" b="1" dirty="0" smtClean="0"/>
              <a:t>ผศ</a:t>
            </a:r>
            <a:r>
              <a:rPr lang="en-US" b="1" dirty="0" smtClean="0"/>
              <a:t>.</a:t>
            </a:r>
            <a:r>
              <a:rPr lang="th-TH" b="1" dirty="0" smtClean="0"/>
              <a:t>ดร</a:t>
            </a:r>
            <a:r>
              <a:rPr lang="en-US" b="1" dirty="0" smtClean="0"/>
              <a:t>.</a:t>
            </a:r>
            <a:r>
              <a:rPr lang="th-TH" b="1" dirty="0" smtClean="0"/>
              <a:t>กฤษณพงศ์ สม</a:t>
            </a:r>
            <a:r>
              <a:rPr lang="th-TH" b="1" dirty="0" smtClean="0"/>
              <a:t>สุข</a:t>
            </a:r>
            <a:endParaRPr lang="en-US" b="1" dirty="0" smtClean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th-TH" b="1" dirty="0" smtClean="0"/>
              <a:t>ดร</a:t>
            </a:r>
            <a:r>
              <a:rPr lang="en-US" b="1" dirty="0" smtClean="0"/>
              <a:t>.</a:t>
            </a:r>
            <a:r>
              <a:rPr lang="th-TH" b="1" dirty="0" smtClean="0"/>
              <a:t>มงคล ทะกอง</a:t>
            </a:r>
            <a:endParaRPr lang="th-TH" b="1" dirty="0" smtClean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th-TH" b="1" dirty="0" smtClean="0"/>
              <a:t>อ</a:t>
            </a:r>
            <a:r>
              <a:rPr lang="en-US" b="1" dirty="0" smtClean="0"/>
              <a:t>.</a:t>
            </a:r>
            <a:r>
              <a:rPr lang="th-TH" b="1" dirty="0" smtClean="0"/>
              <a:t>ศรุติ อัศวเรืองสุข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128893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Artificial Intelligence</a:t>
            </a:r>
            <a:endParaRPr lang="th-TH" altLang="en-US" smtClean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th-TH" altLang="en-US" dirty="0" smtClean="0"/>
              <a:t>    	</a:t>
            </a:r>
          </a:p>
        </p:txBody>
      </p:sp>
      <p:sp>
        <p:nvSpPr>
          <p:cNvPr id="32772" name="Rectangle 3"/>
          <p:cNvSpPr>
            <a:spLocks noChangeArrowheads="1"/>
          </p:cNvSpPr>
          <p:nvPr/>
        </p:nvSpPr>
        <p:spPr bwMode="auto">
          <a:xfrm>
            <a:off x="406400" y="1447800"/>
            <a:ext cx="11328400" cy="3046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Arial" charset="0"/>
                <a:cs typeface="Angsana New" pitchFamily="18" charset="-34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" charset="0"/>
                <a:cs typeface="Angsana New" pitchFamily="18" charset="-34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" charset="0"/>
                <a:cs typeface="Angsana New" pitchFamily="18" charset="-34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" charset="0"/>
                <a:cs typeface="Angsana New" pitchFamily="18" charset="-34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" charset="0"/>
                <a:cs typeface="Angsana New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cs typeface="Angsana New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cs typeface="Angsana New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cs typeface="Angsana New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cs typeface="Angsana New" pitchFamily="18" charset="-34"/>
              </a:defRPr>
            </a:lvl9pPr>
          </a:lstStyle>
          <a:p>
            <a:pPr algn="thaiDist" eaLnBrk="1" hangingPunct="1"/>
            <a:r>
              <a:rPr lang="en-US" altLang="en-US" dirty="0"/>
              <a:t>	</a:t>
            </a:r>
            <a:r>
              <a:rPr lang="en-US" altLang="en-US" dirty="0">
                <a:latin typeface="Angsana New" pitchFamily="18" charset="-34"/>
              </a:rPr>
              <a:t>Facebook </a:t>
            </a:r>
            <a:r>
              <a:rPr lang="th-TH" altLang="en-US" dirty="0" smtClean="0">
                <a:latin typeface="Angsana New" pitchFamily="18" charset="-34"/>
              </a:rPr>
              <a:t>เรา</a:t>
            </a:r>
            <a:r>
              <a:rPr lang="th-TH" altLang="en-US" dirty="0">
                <a:latin typeface="Angsana New" pitchFamily="18" charset="-34"/>
              </a:rPr>
              <a:t>เคยสงสัยบ้างไหมว่าทำไมเฟสบุ๊คถึงส่งเรื่องราวของคนโน้นคนนี้ให้เรา และแนะนำเพื่อนที่เราควรจะรู้จักให้เรา ส่งโฆษณาที่เราควรจะสนใจให้เรา สิ่งเหล่านี้ล้วนเป็นความสามารถของ </a:t>
            </a:r>
            <a:r>
              <a:rPr lang="en-US" altLang="en-US" dirty="0">
                <a:latin typeface="Angsana New" pitchFamily="18" charset="-34"/>
              </a:rPr>
              <a:t>AI </a:t>
            </a:r>
            <a:r>
              <a:rPr lang="th-TH" altLang="en-US" dirty="0">
                <a:latin typeface="Angsana New" pitchFamily="18" charset="-34"/>
              </a:rPr>
              <a:t>และมาร์ค ซัคเคอร์เบอร์ค ผู้ก่อตั้งเฟสบุ๊ค ยังได้สร้าง </a:t>
            </a:r>
            <a:r>
              <a:rPr lang="en-US" altLang="en-US" dirty="0">
                <a:latin typeface="Angsana New" pitchFamily="18" charset="-34"/>
              </a:rPr>
              <a:t>AI </a:t>
            </a:r>
            <a:r>
              <a:rPr lang="th-TH" altLang="en-US" dirty="0">
                <a:latin typeface="Angsana New" pitchFamily="18" charset="-34"/>
              </a:rPr>
              <a:t>ควบคุมการทำงานในบ้านส่วนตัวของเขา เหมือนกับ </a:t>
            </a:r>
            <a:r>
              <a:rPr lang="en-US" altLang="en-US" dirty="0">
                <a:latin typeface="Angsana New" pitchFamily="18" charset="-34"/>
              </a:rPr>
              <a:t>JARVIS </a:t>
            </a:r>
            <a:r>
              <a:rPr lang="th-TH" altLang="en-US" dirty="0">
                <a:latin typeface="Angsana New" pitchFamily="18" charset="-34"/>
              </a:rPr>
              <a:t>ของ โทนี่ สตาร์ค ในภาพยนต์ </a:t>
            </a:r>
            <a:r>
              <a:rPr lang="en-US" altLang="en-US" dirty="0">
                <a:latin typeface="Angsana New" pitchFamily="18" charset="-34"/>
              </a:rPr>
              <a:t>IRON MAN </a:t>
            </a:r>
            <a:r>
              <a:rPr lang="th-TH" altLang="en-US" dirty="0">
                <a:latin typeface="Angsana New" pitchFamily="18" charset="-34"/>
              </a:rPr>
              <a:t>โครงการนี้ของมาร์ค ชื่อ </a:t>
            </a:r>
            <a:r>
              <a:rPr lang="en-US" altLang="en-US" dirty="0" err="1">
                <a:latin typeface="Angsana New" pitchFamily="18" charset="-34"/>
              </a:rPr>
              <a:t>Javis</a:t>
            </a:r>
            <a:r>
              <a:rPr lang="en-US" altLang="en-US" dirty="0">
                <a:latin typeface="Angsana New" pitchFamily="18" charset="-34"/>
              </a:rPr>
              <a:t> </a:t>
            </a:r>
            <a:r>
              <a:rPr lang="th-TH" altLang="en-US" dirty="0">
                <a:latin typeface="Angsana New" pitchFamily="18" charset="-34"/>
              </a:rPr>
              <a:t>เช่นกัน โดย </a:t>
            </a:r>
            <a:r>
              <a:rPr lang="en-US" altLang="en-US" dirty="0" err="1">
                <a:latin typeface="Angsana New" pitchFamily="18" charset="-34"/>
              </a:rPr>
              <a:t>Javis</a:t>
            </a:r>
            <a:r>
              <a:rPr lang="en-US" altLang="en-US" dirty="0">
                <a:latin typeface="Angsana New" pitchFamily="18" charset="-34"/>
              </a:rPr>
              <a:t> </a:t>
            </a:r>
            <a:r>
              <a:rPr lang="th-TH" altLang="en-US" dirty="0">
                <a:latin typeface="Angsana New" pitchFamily="18" charset="-34"/>
              </a:rPr>
              <a:t>มีความสามารถในการควบคุมสิ่งต่างๆในบ้าน เช่น ควบคุมอุปกรณ์เครื่องไฟฟ้าต่างๆ ในบ้าน คอยเตือนว่ามีสิ่งต่างๆเกิดขึ้นใน</a:t>
            </a:r>
            <a:r>
              <a:rPr lang="th-TH" altLang="en-US" dirty="0" smtClean="0">
                <a:latin typeface="Angsana New" pitchFamily="18" charset="-34"/>
              </a:rPr>
              <a:t>ห้อง</a:t>
            </a:r>
            <a:endParaRPr lang="en-US" altLang="en-US" dirty="0">
              <a:latin typeface="Angsana New" pitchFamily="18" charset="-34"/>
            </a:endParaRP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9217" y="4179418"/>
            <a:ext cx="4455583" cy="17625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59859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2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4401" y="218523"/>
            <a:ext cx="6015015" cy="3352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482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00" y="162635"/>
            <a:ext cx="5486400" cy="3408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2" descr="google-now-10-hottest-artificial-intelligence-application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3733800"/>
            <a:ext cx="8534400" cy="289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7338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41818" y="336794"/>
            <a:ext cx="10491013" cy="5184775"/>
          </a:xfrm>
        </p:spPr>
        <p:txBody>
          <a:bodyPr/>
          <a:lstStyle/>
          <a:p>
            <a:pPr algn="thaiDist">
              <a:spcBef>
                <a:spcPct val="0"/>
              </a:spcBef>
              <a:buFont typeface="Wingdings" pitchFamily="2" charset="2"/>
              <a:buNone/>
            </a:pPr>
            <a:r>
              <a:rPr lang="th-TH" altLang="en-US" dirty="0" smtClean="0">
                <a:latin typeface="AngsanaUPC" pitchFamily="18" charset="-34"/>
                <a:cs typeface="AngsanaUPC" pitchFamily="18" charset="-34"/>
              </a:rPr>
              <a:t>   	 		ทางด้าน “ไป่ตู้” ผู้ให้บริการสืบค้นข้อมูลออนไลน์ของจีนได้มีการพัฒนา </a:t>
            </a:r>
            <a:r>
              <a:rPr lang="en-US" altLang="en-US" dirty="0" smtClean="0">
                <a:latin typeface="AngsanaUPC" pitchFamily="18" charset="-34"/>
                <a:cs typeface="AngsanaUPC" pitchFamily="18" charset="-34"/>
              </a:rPr>
              <a:t>AI </a:t>
            </a:r>
            <a:r>
              <a:rPr lang="th-TH" altLang="en-US" dirty="0" smtClean="0">
                <a:latin typeface="AngsanaUPC" pitchFamily="18" charset="-34"/>
                <a:cs typeface="AngsanaUPC" pitchFamily="18" charset="-34"/>
              </a:rPr>
              <a:t>ที่ชัดเจน ซึ่งเทคโนโลยีการจดจำใบหน้าได้ถูกนำมาใช้ให้ครอบครัวชาวจีน ที่ลูกชายวัย27 ปี ถูกพลัดพรากตั้งแต่เด็ก เป็นสื่อนำให้มาเจอกันอีกครั้ง พร้อมกับการตรวจดีเอ็นเอได้ยืนยันตามด้วย อย่างไรก็ตามระบบนี้ยังไม่สมบูรณ์เพราะประสบความสำเร็จเพียงไม่กี่รายเท่านั้น</a:t>
            </a:r>
          </a:p>
        </p:txBody>
      </p:sp>
      <p:pic>
        <p:nvPicPr>
          <p:cNvPr id="3584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4326" y="2514601"/>
            <a:ext cx="7296149" cy="286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86963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762" name="Picture 2" descr="https://image.slidesharecdn.com/aislideshare-090724091606-phpapp01/95/artificial-intelligence-20-1024.jpg?cb=152068956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3354" y="117231"/>
            <a:ext cx="7256584" cy="6131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28247" y="1547569"/>
            <a:ext cx="4173416" cy="5183187"/>
          </a:xfrm>
        </p:spPr>
        <p:txBody>
          <a:bodyPr/>
          <a:lstStyle/>
          <a:p>
            <a:pPr algn="thaiDist">
              <a:spcBef>
                <a:spcPct val="0"/>
              </a:spcBef>
              <a:buFont typeface="Wingdings" pitchFamily="2" charset="2"/>
              <a:buNone/>
            </a:pPr>
            <a:r>
              <a:rPr lang="th-TH" altLang="en-US" dirty="0" smtClean="0">
                <a:latin typeface="AngsanaUPC" pitchFamily="18" charset="-34"/>
                <a:cs typeface="AngsanaUPC" pitchFamily="18" charset="-34"/>
              </a:rPr>
              <a:t>    </a:t>
            </a:r>
            <a:r>
              <a:rPr lang="en-US" altLang="en-US" dirty="0" smtClean="0">
                <a:latin typeface="AngsanaUPC" pitchFamily="18" charset="-34"/>
                <a:cs typeface="AngsanaUPC" pitchFamily="18" charset="-34"/>
              </a:rPr>
              <a:t>	</a:t>
            </a:r>
            <a:r>
              <a:rPr lang="th-TH" altLang="en-US" dirty="0" smtClean="0">
                <a:latin typeface="AngsanaUPC" pitchFamily="18" charset="-34"/>
                <a:cs typeface="AngsanaUPC" pitchFamily="18" charset="-34"/>
              </a:rPr>
              <a:t>ธุรกิจบริการสุขภาพ โดยเฉพาะในประเทศตลาดเกิดใหม่ ที่ได้เริ่มเปิดกว้างยอมรับการรับเอาเทคโนโลยีเข้ามาดูแลสุขภาพมากขึ้น เนื่องจากความง่ายและรวดเร็วในการเข้าถึงบริการ รวมทั้งการวินิจฉัยที่รวดเร็วถูกต้องและแม่นยำ </a:t>
            </a:r>
          </a:p>
        </p:txBody>
      </p:sp>
      <p:sp>
        <p:nvSpPr>
          <p:cNvPr id="2" name="Rectangle 1"/>
          <p:cNvSpPr/>
          <p:nvPr/>
        </p:nvSpPr>
        <p:spPr>
          <a:xfrm>
            <a:off x="507112" y="266700"/>
            <a:ext cx="387477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UPC" panose="02020603050405020304" pitchFamily="18" charset="-34"/>
                <a:cs typeface="AngsanaUPC" panose="02020603050405020304" pitchFamily="18" charset="-34"/>
              </a:rPr>
              <a:t>Medical Applications</a:t>
            </a:r>
            <a:endParaRPr lang="en-US" sz="4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ngsanaUPC" panose="02020603050405020304" pitchFamily="18" charset="-34"/>
              <a:cs typeface="AngsanaUPC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863180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/>
          <p:cNvSpPr>
            <a:spLocks noGrp="1"/>
          </p:cNvSpPr>
          <p:nvPr>
            <p:ph type="title"/>
          </p:nvPr>
        </p:nvSpPr>
        <p:spPr>
          <a:xfrm>
            <a:off x="762000" y="175846"/>
            <a:ext cx="10363200" cy="1143000"/>
          </a:xfrm>
        </p:spPr>
        <p:txBody>
          <a:bodyPr/>
          <a:lstStyle/>
          <a:p>
            <a:r>
              <a:rPr lang="en-US" altLang="en-US" dirty="0" smtClean="0"/>
              <a:t>Medical Applications</a:t>
            </a:r>
          </a:p>
        </p:txBody>
      </p:sp>
      <p:sp>
        <p:nvSpPr>
          <p:cNvPr id="16387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" pitchFamily="2" charset="2"/>
              <a:buChar char="n"/>
              <a:defRPr sz="3600">
                <a:solidFill>
                  <a:schemeClr val="tx1"/>
                </a:solidFill>
                <a:latin typeface="Angsana New" pitchFamily="18" charset="-34"/>
                <a:cs typeface="Angsana New" pitchFamily="18" charset="-34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3000">
                <a:solidFill>
                  <a:schemeClr val="tx1"/>
                </a:solidFill>
                <a:latin typeface="Angsana New" pitchFamily="18" charset="-34"/>
                <a:cs typeface="Angsana New" pitchFamily="18" charset="-34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5000"/>
              <a:buFont typeface="Wingdings" pitchFamily="2" charset="2"/>
              <a:buChar char="n"/>
              <a:defRPr sz="2600">
                <a:solidFill>
                  <a:schemeClr val="tx1"/>
                </a:solidFill>
                <a:latin typeface="Angsana New" pitchFamily="18" charset="-34"/>
                <a:cs typeface="Angsana New" pitchFamily="18" charset="-34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§"/>
              <a:defRPr sz="2300">
                <a:solidFill>
                  <a:schemeClr val="tx1"/>
                </a:solidFill>
                <a:latin typeface="Angsana New" pitchFamily="18" charset="-34"/>
                <a:cs typeface="Angsana New" pitchFamily="18" charset="-34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Angsana New" pitchFamily="18" charset="-34"/>
                <a:cs typeface="Angsana New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Angsana New" pitchFamily="18" charset="-34"/>
                <a:cs typeface="Angsana New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Angsana New" pitchFamily="18" charset="-34"/>
                <a:cs typeface="Angsana New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Angsana New" pitchFamily="18" charset="-34"/>
                <a:cs typeface="Angsana New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Angsana New" pitchFamily="18" charset="-34"/>
                <a:cs typeface="Angsana New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00F9250B-A4A2-4FAA-A2FD-E2F6871EB206}" type="slidenum">
              <a:rPr lang="ko-KR" altLang="en-US" sz="1200" smtClean="0">
                <a:solidFill>
                  <a:srgbClr val="898989"/>
                </a:solidFill>
                <a:latin typeface="Times New Roman" pitchFamily="18" charset="0"/>
                <a:ea typeface="굴림" pitchFamily="34" charset="-127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14</a:t>
            </a:fld>
            <a:endParaRPr lang="en-US" altLang="ko-KR" sz="1200" smtClean="0">
              <a:solidFill>
                <a:srgbClr val="898989"/>
              </a:solidFill>
              <a:latin typeface="Times New Roman" pitchFamily="18" charset="0"/>
              <a:ea typeface="굴림" pitchFamily="34" charset="-127"/>
            </a:endParaRPr>
          </a:p>
        </p:txBody>
      </p:sp>
      <p:pic>
        <p:nvPicPr>
          <p:cNvPr id="16388" name="Picture 8" descr="canc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5117" y="2503489"/>
            <a:ext cx="3291416" cy="2700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9" name="Picture 9" descr="ma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2514601"/>
            <a:ext cx="2438400" cy="2951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90" name="Rectangle 7"/>
          <p:cNvSpPr>
            <a:spLocks noChangeArrowheads="1"/>
          </p:cNvSpPr>
          <p:nvPr/>
        </p:nvSpPr>
        <p:spPr bwMode="auto">
          <a:xfrm>
            <a:off x="2025651" y="1903414"/>
            <a:ext cx="296747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" pitchFamily="2" charset="2"/>
              <a:buChar char="n"/>
              <a:defRPr sz="3600">
                <a:solidFill>
                  <a:schemeClr val="tx1"/>
                </a:solidFill>
                <a:latin typeface="Angsana New" pitchFamily="18" charset="-34"/>
                <a:cs typeface="Angsana New" pitchFamily="18" charset="-34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3000">
                <a:solidFill>
                  <a:schemeClr val="tx1"/>
                </a:solidFill>
                <a:latin typeface="Angsana New" pitchFamily="18" charset="-34"/>
                <a:cs typeface="Angsana New" pitchFamily="18" charset="-34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5000"/>
              <a:buFont typeface="Wingdings" pitchFamily="2" charset="2"/>
              <a:buChar char="n"/>
              <a:defRPr sz="2600">
                <a:solidFill>
                  <a:schemeClr val="tx1"/>
                </a:solidFill>
                <a:latin typeface="Angsana New" pitchFamily="18" charset="-34"/>
                <a:cs typeface="Angsana New" pitchFamily="18" charset="-34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§"/>
              <a:defRPr sz="2300">
                <a:solidFill>
                  <a:schemeClr val="tx1"/>
                </a:solidFill>
                <a:latin typeface="Angsana New" pitchFamily="18" charset="-34"/>
                <a:cs typeface="Angsana New" pitchFamily="18" charset="-34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Angsana New" pitchFamily="18" charset="-34"/>
                <a:cs typeface="Angsana New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Angsana New" pitchFamily="18" charset="-34"/>
                <a:cs typeface="Angsana New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Angsana New" pitchFamily="18" charset="-34"/>
                <a:cs typeface="Angsana New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Angsana New" pitchFamily="18" charset="-34"/>
                <a:cs typeface="Angsana New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Angsana New" pitchFamily="18" charset="-34"/>
                <a:cs typeface="Angsana New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Times New Roman" pitchFamily="18" charset="0"/>
              </a:rPr>
              <a:t>Skin Cancer Detection</a:t>
            </a:r>
          </a:p>
        </p:txBody>
      </p:sp>
      <p:sp>
        <p:nvSpPr>
          <p:cNvPr id="16391" name="Rectangle 9"/>
          <p:cNvSpPr>
            <a:spLocks noChangeArrowheads="1"/>
          </p:cNvSpPr>
          <p:nvPr/>
        </p:nvSpPr>
        <p:spPr bwMode="auto">
          <a:xfrm>
            <a:off x="6299200" y="1882776"/>
            <a:ext cx="318869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" pitchFamily="2" charset="2"/>
              <a:buChar char="n"/>
              <a:defRPr sz="3600">
                <a:solidFill>
                  <a:schemeClr val="tx1"/>
                </a:solidFill>
                <a:latin typeface="Angsana New" pitchFamily="18" charset="-34"/>
                <a:cs typeface="Angsana New" pitchFamily="18" charset="-34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3000">
                <a:solidFill>
                  <a:schemeClr val="tx1"/>
                </a:solidFill>
                <a:latin typeface="Angsana New" pitchFamily="18" charset="-34"/>
                <a:cs typeface="Angsana New" pitchFamily="18" charset="-34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5000"/>
              <a:buFont typeface="Wingdings" pitchFamily="2" charset="2"/>
              <a:buChar char="n"/>
              <a:defRPr sz="2600">
                <a:solidFill>
                  <a:schemeClr val="tx1"/>
                </a:solidFill>
                <a:latin typeface="Angsana New" pitchFamily="18" charset="-34"/>
                <a:cs typeface="Angsana New" pitchFamily="18" charset="-34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§"/>
              <a:defRPr sz="2300">
                <a:solidFill>
                  <a:schemeClr val="tx1"/>
                </a:solidFill>
                <a:latin typeface="Angsana New" pitchFamily="18" charset="-34"/>
                <a:cs typeface="Angsana New" pitchFamily="18" charset="-34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Angsana New" pitchFamily="18" charset="-34"/>
                <a:cs typeface="Angsana New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Angsana New" pitchFamily="18" charset="-34"/>
                <a:cs typeface="Angsana New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Angsana New" pitchFamily="18" charset="-34"/>
                <a:cs typeface="Angsana New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Angsana New" pitchFamily="18" charset="-34"/>
                <a:cs typeface="Angsana New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Angsana New" pitchFamily="18" charset="-34"/>
                <a:cs typeface="Angsana New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Times New Roman" pitchFamily="18" charset="0"/>
              </a:rPr>
              <a:t>Breast Cancer Detection</a:t>
            </a:r>
          </a:p>
        </p:txBody>
      </p:sp>
    </p:spTree>
    <p:extLst>
      <p:ext uri="{BB962C8B-B14F-4D97-AF65-F5344CB8AC3E}">
        <p14:creationId xmlns:p14="http://schemas.microsoft.com/office/powerpoint/2010/main" val="4269058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43934" y="403956"/>
            <a:ext cx="10254435" cy="5184775"/>
          </a:xfrm>
        </p:spPr>
        <p:txBody>
          <a:bodyPr/>
          <a:lstStyle/>
          <a:p>
            <a:pPr algn="thaiDist">
              <a:spcBef>
                <a:spcPct val="0"/>
              </a:spcBef>
              <a:buFont typeface="Wingdings" pitchFamily="2" charset="2"/>
              <a:buNone/>
            </a:pPr>
            <a:r>
              <a:rPr lang="th-TH" altLang="en-US" dirty="0" smtClean="0">
                <a:latin typeface="AngsanaUPC" pitchFamily="18" charset="-34"/>
                <a:cs typeface="AngsanaUPC" pitchFamily="18" charset="-34"/>
              </a:rPr>
              <a:t>    </a:t>
            </a:r>
            <a:r>
              <a:rPr lang="en-US" altLang="en-US" dirty="0" smtClean="0">
                <a:latin typeface="AngsanaUPC" pitchFamily="18" charset="-34"/>
                <a:cs typeface="AngsanaUPC" pitchFamily="18" charset="-34"/>
              </a:rPr>
              <a:t>		</a:t>
            </a:r>
            <a:r>
              <a:rPr lang="th-TH" altLang="en-US" dirty="0" smtClean="0">
                <a:latin typeface="AngsanaUPC" pitchFamily="18" charset="-34"/>
                <a:cs typeface="AngsanaUPC" pitchFamily="18" charset="-34"/>
              </a:rPr>
              <a:t>บมจ.ไอ.ซี.ซี.อินเตอร์เนชั่นแนล ยักษ์ใหญ่ด้านสินค้าอุปโภคบริโภคอย่างเครือสหพัฒน์ ที่ได้มีการนำ"หุ่นยนต์ดินสอ" มาใช้ในงานบริการตัวแรกของโลก โดยหุ่นยนต์ดินสอจะมาทำหน้าที่เป็นพนักงานช่วยขายสินค้าในร้านจำหน่ายสินค้าของไอ.ซี.ซี.</a:t>
            </a:r>
          </a:p>
        </p:txBody>
      </p:sp>
      <p:pic>
        <p:nvPicPr>
          <p:cNvPr id="3891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3502" y="1982177"/>
            <a:ext cx="7681384" cy="3455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75465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000" y="228600"/>
            <a:ext cx="8238067" cy="3276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66" name="Picture 6" descr="F.E.A.R. - Artificial Intelligence Applications - Edurek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000" y="3733800"/>
            <a:ext cx="8238067" cy="297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65460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>
          <a:xfrm>
            <a:off x="782753" y="-571500"/>
            <a:ext cx="10363200" cy="1143000"/>
          </a:xfrm>
        </p:spPr>
        <p:txBody>
          <a:bodyPr/>
          <a:lstStyle/>
          <a:p>
            <a:pPr eaLnBrk="1" hangingPunct="1"/>
            <a:r>
              <a:rPr lang="en-US" altLang="en-US" sz="2400" dirty="0" smtClean="0"/>
              <a:t>License Plate Recognition</a:t>
            </a:r>
          </a:p>
        </p:txBody>
      </p:sp>
      <p:sp>
        <p:nvSpPr>
          <p:cNvPr id="10243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" pitchFamily="2" charset="2"/>
              <a:buChar char="n"/>
              <a:defRPr sz="3600">
                <a:solidFill>
                  <a:schemeClr val="tx1"/>
                </a:solidFill>
                <a:latin typeface="Angsana New" pitchFamily="18" charset="-34"/>
                <a:cs typeface="Angsana New" pitchFamily="18" charset="-34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3000">
                <a:solidFill>
                  <a:schemeClr val="tx1"/>
                </a:solidFill>
                <a:latin typeface="Angsana New" pitchFamily="18" charset="-34"/>
                <a:cs typeface="Angsana New" pitchFamily="18" charset="-34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5000"/>
              <a:buFont typeface="Wingdings" pitchFamily="2" charset="2"/>
              <a:buChar char="n"/>
              <a:defRPr sz="2600">
                <a:solidFill>
                  <a:schemeClr val="tx1"/>
                </a:solidFill>
                <a:latin typeface="Angsana New" pitchFamily="18" charset="-34"/>
                <a:cs typeface="Angsana New" pitchFamily="18" charset="-34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§"/>
              <a:defRPr sz="2300">
                <a:solidFill>
                  <a:schemeClr val="tx1"/>
                </a:solidFill>
                <a:latin typeface="Angsana New" pitchFamily="18" charset="-34"/>
                <a:cs typeface="Angsana New" pitchFamily="18" charset="-34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Angsana New" pitchFamily="18" charset="-34"/>
                <a:cs typeface="Angsana New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Angsana New" pitchFamily="18" charset="-34"/>
                <a:cs typeface="Angsana New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Angsana New" pitchFamily="18" charset="-34"/>
                <a:cs typeface="Angsana New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Angsana New" pitchFamily="18" charset="-34"/>
                <a:cs typeface="Angsana New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Angsana New" pitchFamily="18" charset="-34"/>
                <a:cs typeface="Angsana New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D295DED5-A4E8-4C9F-82D2-746E657F6A00}" type="slidenum">
              <a:rPr lang="ko-KR" altLang="en-US" sz="1200" smtClean="0">
                <a:solidFill>
                  <a:srgbClr val="898989"/>
                </a:solidFill>
                <a:latin typeface="Times New Roman" pitchFamily="18" charset="0"/>
                <a:ea typeface="굴림" pitchFamily="34" charset="-127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17</a:t>
            </a:fld>
            <a:endParaRPr lang="en-US" altLang="ko-KR" sz="1200" smtClean="0">
              <a:solidFill>
                <a:srgbClr val="898989"/>
              </a:solidFill>
              <a:latin typeface="Times New Roman" pitchFamily="18" charset="0"/>
              <a:ea typeface="굴림" pitchFamily="34" charset="-127"/>
            </a:endParaRPr>
          </a:p>
        </p:txBody>
      </p:sp>
      <p:pic>
        <p:nvPicPr>
          <p:cNvPr id="1024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644770"/>
            <a:ext cx="9296400" cy="2520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 bwMode="auto">
          <a:xfrm>
            <a:off x="782753" y="2931775"/>
            <a:ext cx="103632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00" b="1">
                <a:solidFill>
                  <a:schemeClr val="tx2"/>
                </a:solidFill>
                <a:latin typeface="Times New Roman" pitchFamily="18" charset="0"/>
                <a:cs typeface="Angsana New" pitchFamily="18" charset="-34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00" b="1">
                <a:solidFill>
                  <a:schemeClr val="tx2"/>
                </a:solidFill>
                <a:latin typeface="Times New Roman" pitchFamily="18" charset="0"/>
                <a:cs typeface="Angsana New" pitchFamily="18" charset="-34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00" b="1">
                <a:solidFill>
                  <a:schemeClr val="tx2"/>
                </a:solidFill>
                <a:latin typeface="Times New Roman" pitchFamily="18" charset="0"/>
                <a:cs typeface="Angsana New" pitchFamily="18" charset="-34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00" b="1">
                <a:solidFill>
                  <a:schemeClr val="tx2"/>
                </a:solidFill>
                <a:latin typeface="Times New Roman" pitchFamily="18" charset="0"/>
                <a:cs typeface="Angsana New" pitchFamily="18" charset="-34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200" b="1">
                <a:solidFill>
                  <a:schemeClr val="tx2"/>
                </a:solidFill>
                <a:latin typeface="Times New Roman" pitchFamily="18" charset="0"/>
                <a:cs typeface="Angsana New" pitchFamily="18" charset="-34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200" b="1">
                <a:solidFill>
                  <a:schemeClr val="tx2"/>
                </a:solidFill>
                <a:latin typeface="Times New Roman" pitchFamily="18" charset="0"/>
                <a:cs typeface="Angsana New" pitchFamily="18" charset="-34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200" b="1">
                <a:solidFill>
                  <a:schemeClr val="tx2"/>
                </a:solidFill>
                <a:latin typeface="Times New Roman" pitchFamily="18" charset="0"/>
                <a:cs typeface="Angsana New" pitchFamily="18" charset="-34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200" b="1">
                <a:solidFill>
                  <a:schemeClr val="tx2"/>
                </a:solidFill>
                <a:latin typeface="Times New Roman" pitchFamily="18" charset="0"/>
                <a:cs typeface="Angsana New" pitchFamily="18" charset="-34"/>
              </a:defRPr>
            </a:lvl9pPr>
          </a:lstStyle>
          <a:p>
            <a:pPr eaLnBrk="1" hangingPunct="1"/>
            <a:r>
              <a:rPr lang="en-US" altLang="en-US" sz="2400" kern="0" dirty="0" smtClean="0"/>
              <a:t>Handwriting Recognition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219201" y="3886200"/>
            <a:ext cx="9015045" cy="2768600"/>
            <a:chOff x="914400" y="1652588"/>
            <a:chExt cx="7277100" cy="4545012"/>
          </a:xfrm>
        </p:grpSpPr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/>
            <a:stretch>
              <a:fillRect/>
            </a:stretch>
          </p:blipFill>
          <p:spPr bwMode="auto">
            <a:xfrm>
              <a:off x="914400" y="1652588"/>
              <a:ext cx="3390900" cy="45450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000"/>
            <a:stretch>
              <a:fillRect/>
            </a:stretch>
          </p:blipFill>
          <p:spPr bwMode="auto">
            <a:xfrm>
              <a:off x="4800600" y="1652588"/>
              <a:ext cx="3390900" cy="45450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Right Arrow 8"/>
            <p:cNvSpPr/>
            <p:nvPr/>
          </p:nvSpPr>
          <p:spPr>
            <a:xfrm>
              <a:off x="4191000" y="3429000"/>
              <a:ext cx="533400" cy="4953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81454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/>
          <p:cNvSpPr>
            <a:spLocks noGrp="1"/>
          </p:cNvSpPr>
          <p:nvPr>
            <p:ph type="title"/>
          </p:nvPr>
        </p:nvSpPr>
        <p:spPr>
          <a:xfrm>
            <a:off x="914401" y="246184"/>
            <a:ext cx="10363200" cy="1143000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Biometric Recognition</a:t>
            </a:r>
          </a:p>
        </p:txBody>
      </p:sp>
      <p:sp>
        <p:nvSpPr>
          <p:cNvPr id="11267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" pitchFamily="2" charset="2"/>
              <a:buChar char="n"/>
              <a:defRPr sz="3600">
                <a:solidFill>
                  <a:schemeClr val="tx1"/>
                </a:solidFill>
                <a:latin typeface="Angsana New" pitchFamily="18" charset="-34"/>
                <a:cs typeface="Angsana New" pitchFamily="18" charset="-34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3000">
                <a:solidFill>
                  <a:schemeClr val="tx1"/>
                </a:solidFill>
                <a:latin typeface="Angsana New" pitchFamily="18" charset="-34"/>
                <a:cs typeface="Angsana New" pitchFamily="18" charset="-34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5000"/>
              <a:buFont typeface="Wingdings" pitchFamily="2" charset="2"/>
              <a:buChar char="n"/>
              <a:defRPr sz="2600">
                <a:solidFill>
                  <a:schemeClr val="tx1"/>
                </a:solidFill>
                <a:latin typeface="Angsana New" pitchFamily="18" charset="-34"/>
                <a:cs typeface="Angsana New" pitchFamily="18" charset="-34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§"/>
              <a:defRPr sz="2300">
                <a:solidFill>
                  <a:schemeClr val="tx1"/>
                </a:solidFill>
                <a:latin typeface="Angsana New" pitchFamily="18" charset="-34"/>
                <a:cs typeface="Angsana New" pitchFamily="18" charset="-34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Angsana New" pitchFamily="18" charset="-34"/>
                <a:cs typeface="Angsana New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Angsana New" pitchFamily="18" charset="-34"/>
                <a:cs typeface="Angsana New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Angsana New" pitchFamily="18" charset="-34"/>
                <a:cs typeface="Angsana New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Angsana New" pitchFamily="18" charset="-34"/>
                <a:cs typeface="Angsana New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Angsana New" pitchFamily="18" charset="-34"/>
                <a:cs typeface="Angsana New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8267DCA9-EE42-44FA-B041-64EB956B7F27}" type="slidenum">
              <a:rPr lang="ko-KR" altLang="en-US" sz="1200" smtClean="0">
                <a:solidFill>
                  <a:srgbClr val="898989"/>
                </a:solidFill>
                <a:latin typeface="Times New Roman" pitchFamily="18" charset="0"/>
                <a:ea typeface="굴림" pitchFamily="34" charset="-127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18</a:t>
            </a:fld>
            <a:endParaRPr lang="en-US" altLang="ko-KR" sz="1200" smtClean="0">
              <a:solidFill>
                <a:srgbClr val="898989"/>
              </a:solidFill>
              <a:latin typeface="Times New Roman" pitchFamily="18" charset="0"/>
              <a:ea typeface="굴림" pitchFamily="34" charset="-127"/>
            </a:endParaRPr>
          </a:p>
        </p:txBody>
      </p:sp>
      <p:pic>
        <p:nvPicPr>
          <p:cNvPr id="1126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1" y="2362200"/>
            <a:ext cx="10511367" cy="259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10521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466" name="Rollerwalker_w_3.mpeg">
            <a:hlinkClick r:id="" action="ppaction://media"/>
          </p:cNvPr>
          <p:cNvPicPr>
            <a:picLocks noGrp="1" noRot="1" noChangeAspect="1" noChangeArrowheads="1"/>
          </p:cNvPicPr>
          <p:nvPr>
            <p:ph/>
            <a:videoFile r:link="rId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03771" y="234462"/>
            <a:ext cx="4110321" cy="3352800"/>
          </a:xfrm>
        </p:spPr>
      </p:pic>
      <p:pic>
        <p:nvPicPr>
          <p:cNvPr id="48133" name="Picture 5" descr="Mars Rover - Artificial Intelligence Applications - Edurek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1" y="3747448"/>
            <a:ext cx="7034908" cy="2547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382" y="235711"/>
            <a:ext cx="5847772" cy="3328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06478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180" fill="hold"/>
                                        <p:tgtEl>
                                          <p:spTgt spid="19046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9046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9046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9046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0466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Rectangle 2"/>
          <p:cNvSpPr>
            <a:spLocks noGrp="1" noChangeArrowheads="1"/>
          </p:cNvSpPr>
          <p:nvPr>
            <p:ph type="title"/>
          </p:nvPr>
        </p:nvSpPr>
        <p:spPr>
          <a:xfrm>
            <a:off x="1117600" y="76200"/>
            <a:ext cx="10363200" cy="1143000"/>
          </a:xfrm>
        </p:spPr>
        <p:txBody>
          <a:bodyPr/>
          <a:lstStyle/>
          <a:p>
            <a:pPr algn="ctr" eaLnBrk="1" hangingPunct="1"/>
            <a:r>
              <a:rPr lang="th-TH" altLang="en-US" sz="3600" dirty="0" smtClean="0"/>
              <a:t>ปํญญาประดิษฐ์</a:t>
            </a:r>
            <a:r>
              <a:rPr lang="en-US" altLang="en-US" sz="3600" dirty="0" smtClean="0"/>
              <a:t>(Artificial Intelligence)</a:t>
            </a:r>
            <a:endParaRPr lang="th-TH" altLang="en-US" sz="3600" dirty="0" smtClean="0"/>
          </a:p>
        </p:txBody>
      </p:sp>
      <p:pic>
        <p:nvPicPr>
          <p:cNvPr id="10245" name="Picture 5" descr="Screenshot 2019-06-24 07.49.4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769" y="1184030"/>
            <a:ext cx="10071187" cy="4882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7760678" y="4173416"/>
            <a:ext cx="4355502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thaiDist"/>
            <a:r>
              <a:rPr lang="th-TH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4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AI</a:t>
            </a:r>
            <a:r>
              <a:rPr lang="th-TH" sz="4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ก็คือ วิทยาศาสตร์ของการเลียนแบบทักษะของสิ่งมีชีวิต</a:t>
            </a:r>
            <a:endParaRPr lang="en-US" sz="4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38177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75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74"/>
                                          </p:stCondLst>
                                        </p:cTn>
                                        <p:tgtEl>
                                          <p:spTgt spid="156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6674" grpId="0" autoUpdateAnimBg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 </a:t>
            </a:r>
            <a:endParaRPr lang="th-TH" altLang="en-US" smtClean="0"/>
          </a:p>
        </p:txBody>
      </p:sp>
      <p:pic>
        <p:nvPicPr>
          <p:cNvPr id="54275" name="Picture 3" descr="ภาพหุ่นยนต์สุนัข AIBO ของบริษัท SON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000" y="21538"/>
            <a:ext cx="11437536" cy="3938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4" descr="ภาพรองเท้าวิ่ง Adidas_1 Intelligence Level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9201" y="3429000"/>
            <a:ext cx="3813908" cy="274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01033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786" name="Picture 2" descr="http://www.aripfan.com/wp-content/uploads/2017/07/artificial-intelligence-industry-0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100"/>
            <a:ext cx="6044531" cy="3081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8788" name="Picture 4" descr="https://miro.medium.com/max/300/0*wB2sD0UIVJV-RUz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0800" y="3352800"/>
            <a:ext cx="9245600" cy="335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8792" name="Picture 8" descr="Artificial Intelligence Applications - AI in Agricultur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4531" y="0"/>
            <a:ext cx="6173248" cy="3090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03473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810" name="Picture 2" descr="http://www.aripfan.com/wp-content/uploads/2017/07/artificial-intelligence-industry-0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000" y="685800"/>
            <a:ext cx="5374005" cy="2600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9812" name="Picture 4" descr="https://www.aripfan.com/wp-content/uploads/2017/07/artificial-intelligence-industry-0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4560" y="3657601"/>
            <a:ext cx="5984240" cy="3128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http://www.aripfan.com/wp-content/uploads/2017/07/artificial-intelligence-industry-06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4996" y="271924"/>
            <a:ext cx="6229349" cy="3014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http://www.aripfan.com/wp-content/uploads/2017/07/artificial-intelligence-industry-08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968" y="3733801"/>
            <a:ext cx="5767717" cy="3052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60968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858" name="Picture 2" descr="Applications Of Artificial Intelligence In Digital Marketing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400" y="228600"/>
            <a:ext cx="6197600" cy="2843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1860" name="Picture 4" descr="ai artificial intelligence applications 1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7201" y="201424"/>
            <a:ext cx="4795519" cy="5994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1862" name="Picture 6" descr="Kinect ai based ap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400" y="3810000"/>
            <a:ext cx="6294288" cy="281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27472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1B23E-A5E4-4D0F-B4E9-7EDEE55EA6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Human learning</a:t>
            </a:r>
            <a:endParaRPr lang="th-TH" dirty="0"/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 descr="https://image.makewebeasy.net/makeweb/0/GLnuMVQtS/6/_CB_Maddy_Oct_02.png">
            <a:extLst>
              <a:ext uri="{FF2B5EF4-FFF2-40B4-BE49-F238E27FC236}">
                <a16:creationId xmlns:a16="http://schemas.microsoft.com/office/drawing/2014/main" id="{F4D9E34E-3C88-4F65-B3AF-80A39A3945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7252" b="63626" l="4504" r="93501">
                        <a14:foregroundMark x1="8723" y1="43501" x2="8723" y2="43501"/>
                        <a14:foregroundMark x1="8495" y1="42246" x2="8495" y2="42246"/>
                        <a14:foregroundMark x1="5074" y1="42132" x2="5074" y2="42132"/>
                        <a14:foregroundMark x1="5074" y1="42132" x2="5074" y2="42132"/>
                        <a14:foregroundMark x1="4504" y1="46636" x2="6271" y2="47320"/>
                        <a14:foregroundMark x1="25029" y1="40764" x2="26112" y2="47320"/>
                        <a14:foregroundMark x1="38141" y1="41334" x2="38141" y2="41334"/>
                        <a14:foregroundMark x1="54390" y1="42531" x2="54390" y2="42531"/>
                        <a14:foregroundMark x1="54561" y1="44755" x2="54561" y2="42132"/>
                        <a14:foregroundMark x1="13398" y1="45952" x2="13398" y2="45952"/>
                        <a14:foregroundMark x1="12600" y1="46921" x2="11631" y2="47035"/>
                        <a14:foregroundMark x1="15336" y1="45838" x2="13113" y2="45439"/>
                        <a14:foregroundMark x1="38826" y1="44584" x2="39111" y2="42018"/>
                        <a14:foregroundMark x1="52908" y1="41847" x2="55758" y2="42531"/>
                        <a14:foregroundMark x1="86374" y1="37229" x2="90194" y2="44185"/>
                        <a14:foregroundMark x1="90194" y1="44185" x2="91334" y2="49088"/>
                        <a14:foregroundMark x1="91733" y1="38312" x2="93501" y2="38426"/>
                        <a14:foregroundMark x1="69840" y1="36260" x2="69840" y2="43672"/>
                        <a14:foregroundMark x1="69840" y1="43672" x2="71893" y2="482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31" t="37885" r="82429" b="49843"/>
          <a:stretch/>
        </p:blipFill>
        <p:spPr bwMode="auto">
          <a:xfrm>
            <a:off x="571499" y="1923130"/>
            <a:ext cx="1028701" cy="797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66C9C47-988C-45A2-9869-D7D2028EDEF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78" b="89778" l="889" r="98222">
                        <a14:foregroundMark x1="8444" y1="54222" x2="8444" y2="54222"/>
                        <a14:foregroundMark x1="1333" y1="57778" x2="1333" y2="57778"/>
                        <a14:foregroundMark x1="93333" y1="60444" x2="93333" y2="60444"/>
                        <a14:foregroundMark x1="98222" y1="62667" x2="98222" y2="62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5457666" y="2161583"/>
            <a:ext cx="1763212" cy="17632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95D5BEC-2A66-4CAF-9BF3-C74D52137CD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09" r="23128" b="1310"/>
          <a:stretch/>
        </p:blipFill>
        <p:spPr>
          <a:xfrm>
            <a:off x="7799160" y="2144932"/>
            <a:ext cx="3335680" cy="3507376"/>
          </a:xfrm>
          <a:prstGeom prst="rect">
            <a:avLst/>
          </a:prstGeom>
        </p:spPr>
      </p:pic>
      <p:pic>
        <p:nvPicPr>
          <p:cNvPr id="7" name="Picture 2" descr="https://image.makewebeasy.net/makeweb/0/GLnuMVQtS/6/_CB_Maddy_Oct_02.png">
            <a:extLst>
              <a:ext uri="{FF2B5EF4-FFF2-40B4-BE49-F238E27FC236}">
                <a16:creationId xmlns:a16="http://schemas.microsoft.com/office/drawing/2014/main" id="{71267917-056A-4BDE-9D27-9F3FD3E26A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27252" b="63626" l="4504" r="93501">
                        <a14:foregroundMark x1="8723" y1="43501" x2="8723" y2="43501"/>
                        <a14:foregroundMark x1="8495" y1="42246" x2="8495" y2="42246"/>
                        <a14:foregroundMark x1="5074" y1="42132" x2="5074" y2="42132"/>
                        <a14:foregroundMark x1="5074" y1="42132" x2="5074" y2="42132"/>
                        <a14:foregroundMark x1="4504" y1="46636" x2="6271" y2="47320"/>
                        <a14:foregroundMark x1="25029" y1="40764" x2="26112" y2="47320"/>
                        <a14:foregroundMark x1="38141" y1="41334" x2="38141" y2="41334"/>
                        <a14:foregroundMark x1="54390" y1="42531" x2="54390" y2="42531"/>
                        <a14:foregroundMark x1="54561" y1="44755" x2="54561" y2="42132"/>
                        <a14:foregroundMark x1="13398" y1="45952" x2="13398" y2="45952"/>
                        <a14:foregroundMark x1="12600" y1="46921" x2="11631" y2="47035"/>
                        <a14:foregroundMark x1="15336" y1="45838" x2="13113" y2="45439"/>
                        <a14:foregroundMark x1="38826" y1="44584" x2="39111" y2="42018"/>
                        <a14:foregroundMark x1="52908" y1="41847" x2="55758" y2="42531"/>
                        <a14:foregroundMark x1="86374" y1="37229" x2="90194" y2="44185"/>
                        <a14:foregroundMark x1="90194" y1="44185" x2="91334" y2="49088"/>
                        <a14:foregroundMark x1="91733" y1="38312" x2="93501" y2="38426"/>
                        <a14:foregroundMark x1="69840" y1="36260" x2="69840" y2="43672"/>
                        <a14:foregroundMark x1="69840" y1="43672" x2="71893" y2="482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544" t="38716" r="69752" b="48008"/>
          <a:stretch/>
        </p:blipFill>
        <p:spPr bwMode="auto">
          <a:xfrm>
            <a:off x="736846" y="3041768"/>
            <a:ext cx="630315" cy="862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s://image.makewebeasy.net/makeweb/0/GLnuMVQtS/6/_CB_Maddy_Oct_02.png">
            <a:extLst>
              <a:ext uri="{FF2B5EF4-FFF2-40B4-BE49-F238E27FC236}">
                <a16:creationId xmlns:a16="http://schemas.microsoft.com/office/drawing/2014/main" id="{F291A796-5AE9-46BE-9266-B21D0C07ED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27252" b="63626" l="4504" r="93501">
                        <a14:foregroundMark x1="8723" y1="43501" x2="8723" y2="43501"/>
                        <a14:foregroundMark x1="8495" y1="42246" x2="8495" y2="42246"/>
                        <a14:foregroundMark x1="5074" y1="42132" x2="5074" y2="42132"/>
                        <a14:foregroundMark x1="5074" y1="42132" x2="5074" y2="42132"/>
                        <a14:foregroundMark x1="4504" y1="46636" x2="6271" y2="47320"/>
                        <a14:foregroundMark x1="25029" y1="40764" x2="26112" y2="47320"/>
                        <a14:foregroundMark x1="38141" y1="41334" x2="38141" y2="41334"/>
                        <a14:foregroundMark x1="54390" y1="42531" x2="54390" y2="42531"/>
                        <a14:foregroundMark x1="54561" y1="44755" x2="54561" y2="42132"/>
                        <a14:foregroundMark x1="13398" y1="45952" x2="13398" y2="45952"/>
                        <a14:foregroundMark x1="12600" y1="46921" x2="11631" y2="47035"/>
                        <a14:foregroundMark x1="15336" y1="45838" x2="13113" y2="45439"/>
                        <a14:foregroundMark x1="38826" y1="44584" x2="39111" y2="42018"/>
                        <a14:foregroundMark x1="52908" y1="41847" x2="55758" y2="42531"/>
                        <a14:foregroundMark x1="86374" y1="37229" x2="90194" y2="44185"/>
                        <a14:foregroundMark x1="90194" y1="44185" x2="91334" y2="49088"/>
                        <a14:foregroundMark x1="91733" y1="38312" x2="93501" y2="38426"/>
                        <a14:foregroundMark x1="69840" y1="36260" x2="69840" y2="43672"/>
                        <a14:foregroundMark x1="69840" y1="43672" x2="71893" y2="482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316" t="38758" r="54565" b="50243"/>
          <a:stretch/>
        </p:blipFill>
        <p:spPr bwMode="auto">
          <a:xfrm>
            <a:off x="736846" y="4136524"/>
            <a:ext cx="657225" cy="71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s://image.makewebeasy.net/makeweb/0/GLnuMVQtS/6/_CB_Maddy_Oct_02.png">
            <a:extLst>
              <a:ext uri="{FF2B5EF4-FFF2-40B4-BE49-F238E27FC236}">
                <a16:creationId xmlns:a16="http://schemas.microsoft.com/office/drawing/2014/main" id="{807C0957-DDF5-4F63-8BCA-314E1532D2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27252" b="63626" l="4504" r="93501">
                        <a14:foregroundMark x1="8723" y1="43501" x2="8723" y2="43501"/>
                        <a14:foregroundMark x1="8495" y1="42246" x2="8495" y2="42246"/>
                        <a14:foregroundMark x1="5074" y1="42132" x2="5074" y2="42132"/>
                        <a14:foregroundMark x1="5074" y1="42132" x2="5074" y2="42132"/>
                        <a14:foregroundMark x1="4504" y1="46636" x2="6271" y2="47320"/>
                        <a14:foregroundMark x1="25029" y1="40764" x2="26112" y2="47320"/>
                        <a14:foregroundMark x1="38141" y1="41334" x2="38141" y2="41334"/>
                        <a14:foregroundMark x1="54390" y1="42531" x2="54390" y2="42531"/>
                        <a14:foregroundMark x1="54561" y1="44755" x2="54561" y2="42132"/>
                        <a14:foregroundMark x1="13398" y1="45952" x2="13398" y2="45952"/>
                        <a14:foregroundMark x1="12600" y1="46921" x2="11631" y2="47035"/>
                        <a14:foregroundMark x1="15336" y1="45838" x2="13113" y2="45439"/>
                        <a14:foregroundMark x1="38826" y1="44584" x2="39111" y2="42018"/>
                        <a14:foregroundMark x1="52908" y1="41847" x2="55758" y2="42531"/>
                        <a14:foregroundMark x1="86374" y1="37229" x2="90194" y2="44185"/>
                        <a14:foregroundMark x1="90194" y1="44185" x2="91334" y2="49088"/>
                        <a14:foregroundMark x1="91733" y1="38312" x2="93501" y2="38426"/>
                        <a14:foregroundMark x1="69840" y1="36260" x2="69840" y2="43672"/>
                        <a14:foregroundMark x1="69840" y1="43672" x2="71893" y2="482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9248" t="39428" r="40046" b="50893"/>
          <a:stretch/>
        </p:blipFill>
        <p:spPr bwMode="auto">
          <a:xfrm>
            <a:off x="698746" y="5159752"/>
            <a:ext cx="695325" cy="628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s://image.makewebeasy.net/makeweb/0/GLnuMVQtS/6/_CB_Maddy_Oct_02.png">
            <a:extLst>
              <a:ext uri="{FF2B5EF4-FFF2-40B4-BE49-F238E27FC236}">
                <a16:creationId xmlns:a16="http://schemas.microsoft.com/office/drawing/2014/main" id="{6DDAFBEA-77A5-4213-B172-FE9C27C7F2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7252" b="63626" l="4504" r="93501">
                        <a14:foregroundMark x1="8723" y1="43501" x2="8723" y2="43501"/>
                        <a14:foregroundMark x1="8495" y1="42246" x2="8495" y2="42246"/>
                        <a14:foregroundMark x1="5074" y1="42132" x2="5074" y2="42132"/>
                        <a14:foregroundMark x1="5074" y1="42132" x2="5074" y2="42132"/>
                        <a14:foregroundMark x1="4504" y1="46636" x2="6271" y2="47320"/>
                        <a14:foregroundMark x1="25029" y1="40764" x2="26112" y2="47320"/>
                        <a14:foregroundMark x1="38141" y1="41334" x2="38141" y2="41334"/>
                        <a14:foregroundMark x1="54390" y1="42531" x2="54390" y2="42531"/>
                        <a14:foregroundMark x1="54561" y1="44755" x2="54561" y2="42132"/>
                        <a14:foregroundMark x1="13398" y1="45952" x2="13398" y2="45952"/>
                        <a14:foregroundMark x1="12600" y1="46921" x2="11631" y2="47035"/>
                        <a14:foregroundMark x1="15336" y1="45838" x2="13113" y2="45439"/>
                        <a14:foregroundMark x1="38826" y1="44584" x2="39111" y2="42018"/>
                        <a14:foregroundMark x1="52908" y1="41847" x2="55758" y2="42531"/>
                        <a14:foregroundMark x1="86374" y1="37229" x2="90194" y2="44185"/>
                        <a14:foregroundMark x1="90194" y1="44185" x2="91334" y2="49088"/>
                        <a14:foregroundMark x1="91733" y1="38312" x2="93501" y2="38426"/>
                        <a14:foregroundMark x1="69840" y1="36260" x2="69840" y2="43672"/>
                        <a14:foregroundMark x1="69840" y1="43672" x2="71893" y2="482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837" t="32129" r="23084" b="45286"/>
          <a:stretch/>
        </p:blipFill>
        <p:spPr bwMode="auto">
          <a:xfrm>
            <a:off x="3424237" y="2149042"/>
            <a:ext cx="914400" cy="1466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https://image.makewebeasy.net/makeweb/0/GLnuMVQtS/6/_CB_Maddy_Oct_02.png">
            <a:extLst>
              <a:ext uri="{FF2B5EF4-FFF2-40B4-BE49-F238E27FC236}">
                <a16:creationId xmlns:a16="http://schemas.microsoft.com/office/drawing/2014/main" id="{D18BE31F-6D03-436E-B6E3-EEA72B8C09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7252" b="63626" l="4504" r="93501">
                        <a14:foregroundMark x1="8723" y1="43501" x2="8723" y2="43501"/>
                        <a14:foregroundMark x1="8495" y1="42246" x2="8495" y2="42246"/>
                        <a14:foregroundMark x1="5074" y1="42132" x2="5074" y2="42132"/>
                        <a14:foregroundMark x1="5074" y1="42132" x2="5074" y2="42132"/>
                        <a14:foregroundMark x1="4504" y1="46636" x2="6271" y2="47320"/>
                        <a14:foregroundMark x1="25029" y1="40764" x2="26112" y2="47320"/>
                        <a14:foregroundMark x1="38141" y1="41334" x2="38141" y2="41334"/>
                        <a14:foregroundMark x1="54390" y1="42531" x2="54390" y2="42531"/>
                        <a14:foregroundMark x1="54561" y1="44755" x2="54561" y2="42132"/>
                        <a14:foregroundMark x1="13398" y1="45952" x2="13398" y2="45952"/>
                        <a14:foregroundMark x1="12600" y1="46921" x2="11631" y2="47035"/>
                        <a14:foregroundMark x1="15336" y1="45838" x2="13113" y2="45439"/>
                        <a14:foregroundMark x1="38826" y1="44584" x2="39111" y2="42018"/>
                        <a14:foregroundMark x1="52908" y1="41847" x2="55758" y2="42531"/>
                        <a14:foregroundMark x1="86374" y1="37229" x2="90194" y2="44185"/>
                        <a14:foregroundMark x1="90194" y1="44185" x2="91334" y2="49088"/>
                        <a14:foregroundMark x1="91733" y1="38312" x2="93501" y2="38426"/>
                        <a14:foregroundMark x1="69840" y1="36260" x2="69840" y2="43672"/>
                        <a14:foregroundMark x1="69840" y1="43672" x2="71893" y2="482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2466" t="34394" r="3455" b="46591"/>
          <a:stretch/>
        </p:blipFill>
        <p:spPr bwMode="auto">
          <a:xfrm>
            <a:off x="3507791" y="3924795"/>
            <a:ext cx="914400" cy="1234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10633DE-85F3-4904-82C8-39BB81882391}"/>
              </a:ext>
            </a:extLst>
          </p:cNvPr>
          <p:cNvSpPr txBox="1"/>
          <p:nvPr/>
        </p:nvSpPr>
        <p:spPr>
          <a:xfrm>
            <a:off x="1839928" y="2060048"/>
            <a:ext cx="439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dirty="0">
                <a:cs typeface="Tahoma" panose="020B0604030504040204" pitchFamily="34" charset="0"/>
              </a:rPr>
              <a:t>ตา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E35B4FE-7503-4D0E-A219-4B703583381A}"/>
              </a:ext>
            </a:extLst>
          </p:cNvPr>
          <p:cNvSpPr txBox="1"/>
          <p:nvPr/>
        </p:nvSpPr>
        <p:spPr>
          <a:xfrm>
            <a:off x="1839928" y="3167390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dirty="0">
                <a:cs typeface="Tahoma" panose="020B0604030504040204" pitchFamily="34" charset="0"/>
              </a:rPr>
              <a:t>หู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B1972C5-D023-4BF9-A20D-0AFF58A46111}"/>
              </a:ext>
            </a:extLst>
          </p:cNvPr>
          <p:cNvSpPr txBox="1"/>
          <p:nvPr/>
        </p:nvSpPr>
        <p:spPr>
          <a:xfrm>
            <a:off x="1839928" y="4210731"/>
            <a:ext cx="588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dirty="0">
                <a:cs typeface="Tahoma" panose="020B0604030504040204" pitchFamily="34" charset="0"/>
              </a:rPr>
              <a:t>จมูก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0137531-D5F8-4A56-9B7E-71C86DE20F3F}"/>
              </a:ext>
            </a:extLst>
          </p:cNvPr>
          <p:cNvSpPr txBox="1"/>
          <p:nvPr/>
        </p:nvSpPr>
        <p:spPr>
          <a:xfrm>
            <a:off x="1839928" y="5129088"/>
            <a:ext cx="580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dirty="0">
                <a:cs typeface="Tahoma" panose="020B0604030504040204" pitchFamily="34" charset="0"/>
              </a:rPr>
              <a:t>ปาก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E79A475-72A3-4B90-833E-883C9C108CF4}"/>
              </a:ext>
            </a:extLst>
          </p:cNvPr>
          <p:cNvSpPr txBox="1"/>
          <p:nvPr/>
        </p:nvSpPr>
        <p:spPr>
          <a:xfrm>
            <a:off x="4578529" y="2583268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dirty="0">
                <a:cs typeface="Tahoma" panose="020B0604030504040204" pitchFamily="34" charset="0"/>
              </a:rPr>
              <a:t>มือ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093787E-E2E1-43C6-9A45-D974BABCE402}"/>
              </a:ext>
            </a:extLst>
          </p:cNvPr>
          <p:cNvSpPr txBox="1"/>
          <p:nvPr/>
        </p:nvSpPr>
        <p:spPr>
          <a:xfrm>
            <a:off x="4578529" y="4201887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dirty="0">
                <a:cs typeface="Tahoma" panose="020B0604030504040204" pitchFamily="34" charset="0"/>
              </a:rPr>
              <a:t>ใจ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D0B6F7F-7093-4D85-8CFB-67F1C0F81003}"/>
              </a:ext>
            </a:extLst>
          </p:cNvPr>
          <p:cNvSpPr txBox="1"/>
          <p:nvPr/>
        </p:nvSpPr>
        <p:spPr>
          <a:xfrm>
            <a:off x="9205276" y="5788402"/>
            <a:ext cx="782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>
                <a:cs typeface="Tahoma" panose="020B0604030504040204" pitchFamily="34" charset="0"/>
              </a:rPr>
              <a:t>สมอง</a:t>
            </a:r>
          </a:p>
        </p:txBody>
      </p:sp>
    </p:spTree>
    <p:extLst>
      <p:ext uri="{BB962C8B-B14F-4D97-AF65-F5344CB8AC3E}">
        <p14:creationId xmlns:p14="http://schemas.microsoft.com/office/powerpoint/2010/main" val="3065841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F3DEE0-8603-4656-AC71-A1AEA6BB07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Machine learning</a:t>
            </a:r>
            <a:endParaRPr lang="th-TH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F63E9F-BEFE-46F3-8BBF-1B43BC70BD1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726" b="89926" l="5682" r="94432">
                        <a14:foregroundMark x1="33864" y1="6469" x2="33864" y2="6469"/>
                        <a14:foregroundMark x1="33864" y1="6469" x2="61250" y2="8059"/>
                        <a14:foregroundMark x1="61250" y1="8059" x2="65682" y2="5938"/>
                        <a14:foregroundMark x1="94432" y1="11029" x2="93864" y2="60339"/>
                        <a14:foregroundMark x1="11136" y1="58537" x2="10909" y2="71156"/>
                        <a14:foregroundMark x1="10909" y1="71156" x2="11364" y2="71898"/>
                        <a14:foregroundMark x1="39886" y1="24284" x2="42386" y2="20148"/>
                        <a14:foregroundMark x1="43523" y1="33934" x2="52955" y2="29799"/>
                        <a14:foregroundMark x1="48977" y1="18452" x2="53750" y2="21739"/>
                        <a14:foregroundMark x1="65341" y1="33934" x2="65909" y2="33086"/>
                        <a14:foregroundMark x1="73864" y1="33298" x2="73295" y2="25875"/>
                        <a14:foregroundMark x1="82955" y1="32768" x2="81477" y2="23754"/>
                        <a14:foregroundMark x1="61932" y1="47826" x2="69886" y2="46660"/>
                        <a14:foregroundMark x1="60455" y1="54083" x2="69545" y2="54083"/>
                        <a14:foregroundMark x1="61705" y1="61294" x2="69318" y2="61294"/>
                        <a14:foregroundMark x1="5682" y1="65005" x2="8182" y2="61930"/>
                        <a14:foregroundMark x1="13636" y1="60127" x2="22500" y2="55461"/>
                        <a14:foregroundMark x1="25000" y1="48780" x2="26023" y2="9650"/>
                        <a14:foregroundMark x1="26023" y1="9650" x2="32614" y2="6893"/>
                        <a14:foregroundMark x1="64091" y1="6681" x2="92045" y2="8802"/>
                        <a14:foregroundMark x1="92045" y1="8802" x2="92841" y2="11771"/>
                        <a14:foregroundMark x1="75341" y1="61718" x2="75341" y2="61718"/>
                        <a14:foregroundMark x1="75568" y1="61506" x2="74545" y2="61506"/>
                        <a14:backgroundMark x1="31932" y1="13362" x2="31705" y2="41039"/>
                        <a14:backgroundMark x1="31705" y1="41039" x2="34205" y2="42948"/>
                        <a14:backgroundMark x1="13068" y1="12195" x2="8409" y2="41888"/>
                        <a14:backgroundMark x1="15341" y1="6469" x2="12614" y2="37858"/>
                        <a14:backgroundMark x1="11591" y1="8059" x2="8636" y2="34252"/>
                        <a14:backgroundMark x1="10568" y1="13574" x2="11136" y2="34677"/>
                        <a14:backgroundMark x1="11136" y1="13574" x2="14545" y2="36797"/>
                        <a14:backgroundMark x1="15568" y1="2015" x2="18750" y2="2629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4524" y="2419612"/>
            <a:ext cx="1232493" cy="132072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B19A267-2B05-4D80-AFB6-D3A9AA9AB6DC}"/>
              </a:ext>
            </a:extLst>
          </p:cNvPr>
          <p:cNvSpPr txBox="1"/>
          <p:nvPr/>
        </p:nvSpPr>
        <p:spPr>
          <a:xfrm>
            <a:off x="8697219" y="5735582"/>
            <a:ext cx="1755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dirty="0">
                <a:cs typeface="Tahoma" panose="020B0604030504040204" pitchFamily="34" charset="0"/>
              </a:rPr>
              <a:t>หน่วยประมวลผล</a:t>
            </a:r>
          </a:p>
        </p:txBody>
      </p:sp>
      <p:pic>
        <p:nvPicPr>
          <p:cNvPr id="1026" name="Picture 2" descr="https://vignette.wikia.nocookie.net/ironman/images/b/b0/JuARaVeInSy.png/revision/latest?cb=20180408041031">
            <a:extLst>
              <a:ext uri="{FF2B5EF4-FFF2-40B4-BE49-F238E27FC236}">
                <a16:creationId xmlns:a16="http://schemas.microsoft.com/office/drawing/2014/main" id="{910508FD-C1AD-44C5-ABED-5D5551B45C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6229" y="1690687"/>
            <a:ext cx="3924763" cy="3924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F255039-2445-4328-A4E7-81A213071C5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778" b="89778" l="889" r="98222">
                        <a14:foregroundMark x1="8444" y1="54222" x2="8444" y2="54222"/>
                        <a14:foregroundMark x1="1333" y1="57778" x2="1333" y2="57778"/>
                        <a14:foregroundMark x1="93333" y1="60444" x2="93333" y2="60444"/>
                        <a14:foregroundMark x1="98222" y1="62667" x2="98222" y2="62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5616369" y="2036289"/>
            <a:ext cx="1763212" cy="176321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6DFCFCC-37F9-408F-A0DA-5414BACDFA1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633" y="1393461"/>
            <a:ext cx="2165225" cy="21652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774ECFF-4827-448A-AC25-4229E11CF4D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778" b="89778" l="889" r="98222">
                        <a14:foregroundMark x1="8444" y1="54222" x2="8444" y2="54222"/>
                        <a14:foregroundMark x1="1333" y1="57778" x2="1333" y2="57778"/>
                        <a14:foregroundMark x1="93333" y1="60444" x2="93333" y2="60444"/>
                        <a14:foregroundMark x1="98222" y1="62667" x2="98222" y2="62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3083253" y="2049159"/>
            <a:ext cx="1048507" cy="104850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AA0D173-9C96-4F7D-8F9E-CB16AAF4F7AB}"/>
              </a:ext>
            </a:extLst>
          </p:cNvPr>
          <p:cNvSpPr txBox="1"/>
          <p:nvPr/>
        </p:nvSpPr>
        <p:spPr>
          <a:xfrm>
            <a:off x="1914025" y="3478731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dirty="0">
                <a:cs typeface="Tahoma" panose="020B0604030504040204" pitchFamily="34" charset="0"/>
              </a:rPr>
              <a:t>มนุษย์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9923723-3867-437B-A535-48E66656599C}"/>
              </a:ext>
            </a:extLst>
          </p:cNvPr>
          <p:cNvSpPr txBox="1"/>
          <p:nvPr/>
        </p:nvSpPr>
        <p:spPr>
          <a:xfrm>
            <a:off x="4492897" y="3581400"/>
            <a:ext cx="744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dirty="0">
                <a:cs typeface="Tahoma" panose="020B0604030504040204" pitchFamily="34" charset="0"/>
              </a:rPr>
              <a:t>ข้อมูล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DA3249F-2C35-4851-89E7-3E97B323BD3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383" y="4733522"/>
            <a:ext cx="707250" cy="81553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73F6A9B-2461-4551-B5BB-9EA0CE3DC5E1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>
                        <a14:foregroundMark x1="46389" y1="32778" x2="51389" y2="34444"/>
                        <a14:foregroundMark x1="56667" y1="41667" x2="61667" y2="46111"/>
                        <a14:foregroundMark x1="44444" y1="48056" x2="50000" y2="4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023" y="3176103"/>
            <a:ext cx="1020975" cy="102097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08F1BCE-BCAB-4BBB-90CE-8F6CA251538A}"/>
              </a:ext>
            </a:extLst>
          </p:cNvPr>
          <p:cNvSpPr txBox="1"/>
          <p:nvPr/>
        </p:nvSpPr>
        <p:spPr>
          <a:xfrm>
            <a:off x="378412" y="4120316"/>
            <a:ext cx="716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dirty="0">
                <a:cs typeface="Tahoma" panose="020B0604030504040204" pitchFamily="34" charset="0"/>
              </a:rPr>
              <a:t>กล้อง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C3667E4-9E30-465B-81E4-5F3FE4F4DA76}"/>
              </a:ext>
            </a:extLst>
          </p:cNvPr>
          <p:cNvSpPr txBox="1"/>
          <p:nvPr/>
        </p:nvSpPr>
        <p:spPr>
          <a:xfrm>
            <a:off x="89339" y="5682493"/>
            <a:ext cx="1213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dirty="0">
                <a:cs typeface="Tahoma" panose="020B0604030504040204" pitchFamily="34" charset="0"/>
              </a:rPr>
              <a:t>ไมโครโฟน</a:t>
            </a:r>
          </a:p>
        </p:txBody>
      </p:sp>
      <p:sp>
        <p:nvSpPr>
          <p:cNvPr id="19" name="AutoShape 4" descr="Image result for Iot icon png">
            <a:extLst>
              <a:ext uri="{FF2B5EF4-FFF2-40B4-BE49-F238E27FC236}">
                <a16:creationId xmlns:a16="http://schemas.microsoft.com/office/drawing/2014/main" id="{5D79E50B-BD01-4132-AD4C-9B79D6BA311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 dirty="0">
              <a:cs typeface="Tahoma" panose="020B0604030504040204" pitchFamily="34" charset="0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B4968136-FED9-44CC-A116-88804CAA83A2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60" y="4381926"/>
            <a:ext cx="2349898" cy="1379726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920EFAB1-5732-49B6-866D-C26FC723F3AE}"/>
              </a:ext>
            </a:extLst>
          </p:cNvPr>
          <p:cNvSpPr txBox="1"/>
          <p:nvPr/>
        </p:nvSpPr>
        <p:spPr>
          <a:xfrm>
            <a:off x="1612906" y="5842413"/>
            <a:ext cx="23647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dirty="0">
                <a:cs typeface="Tahoma" panose="020B0604030504040204" pitchFamily="34" charset="0"/>
              </a:rPr>
              <a:t>อินเทอร์เน็ตทุกสรรพสิ่ง</a:t>
            </a:r>
          </a:p>
          <a:p>
            <a:pPr algn="ctr"/>
            <a:r>
              <a:rPr lang="en-US" dirty="0"/>
              <a:t>(IoT)</a:t>
            </a:r>
            <a:endParaRPr lang="th-TH" dirty="0"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06582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6C5479-96A7-4FC2-8A6A-B10E42001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3 </a:t>
            </a:r>
            <a:r>
              <a:rPr lang="th-TH" smtClean="0"/>
              <a:t>ชนิด ปัญหา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315C0A-7FC0-4E39-A94F-CDF5F60C8F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h-TH" dirty="0" smtClean="0"/>
              <a:t>ค้นหา </a:t>
            </a:r>
            <a:r>
              <a:rPr lang="en-US" dirty="0" smtClean="0"/>
              <a:t>(1-all)</a:t>
            </a:r>
          </a:p>
          <a:p>
            <a:r>
              <a:rPr lang="th-TH" dirty="0" smtClean="0"/>
              <a:t>รู้จำรูปแบบ </a:t>
            </a:r>
            <a:r>
              <a:rPr lang="en-US" dirty="0" smtClean="0"/>
              <a:t>(all-all)</a:t>
            </a:r>
          </a:p>
          <a:p>
            <a:r>
              <a:rPr lang="th-TH" dirty="0" smtClean="0"/>
              <a:t>รู้จำธรรมชาติ </a:t>
            </a:r>
            <a:r>
              <a:rPr lang="en-US" dirty="0" smtClean="0"/>
              <a:t>(all-1)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2787521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50886-9131-4EE6-8C12-2909BCD25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Face detection</a:t>
            </a:r>
            <a:endParaRPr lang="th-TH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0CABF8-A35F-442F-A294-3EF14DAA35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6656" y="1379337"/>
            <a:ext cx="9090734" cy="51135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233FAC2-556F-48F2-AE2A-0A68E0E289E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2620" y="2103437"/>
            <a:ext cx="1728612" cy="133350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EBF2D60-8FA7-4E83-B876-54843ECAE19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2252" y="2398783"/>
            <a:ext cx="1545366" cy="119214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FAD23D9-B6A7-4362-98E3-E3C145C5A02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4383" y="2352676"/>
            <a:ext cx="1580441" cy="121919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802BF1D-DFDE-4D21-85BB-E32C02874AC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4197" y="2224087"/>
            <a:ext cx="1913819" cy="147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646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D041A-310C-4F8F-9CE8-8F682187B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Face recognition</a:t>
            </a:r>
            <a:endParaRPr lang="th-TH" dirty="0"/>
          </a:p>
        </p:txBody>
      </p:sp>
      <p:sp>
        <p:nvSpPr>
          <p:cNvPr id="15" name="Content Placeholder 1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983166-B4B0-4956-80CD-9669FEDE8C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2356" y="1579362"/>
            <a:ext cx="9090734" cy="51135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C211381-B0A6-4B88-AFDE-E1521E6F2F1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8320" y="2303462"/>
            <a:ext cx="1728612" cy="13335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A645B4F-0D43-4D55-83A2-C963B5D5B45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7952" y="2598808"/>
            <a:ext cx="1545366" cy="11921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FCB35B1-1A4D-4A0C-929A-20F512624D3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0083" y="2552701"/>
            <a:ext cx="1580441" cy="12191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FC23958-B2DD-45BA-8996-D546942DE41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9897" y="2424112"/>
            <a:ext cx="1913819" cy="14763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B6A7B4B-C404-41A1-BE27-8CFAC5137931}"/>
              </a:ext>
            </a:extLst>
          </p:cNvPr>
          <p:cNvSpPr txBox="1"/>
          <p:nvPr/>
        </p:nvSpPr>
        <p:spPr>
          <a:xfrm>
            <a:off x="3019409" y="1798499"/>
            <a:ext cx="749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Jeesu</a:t>
            </a:r>
            <a:endParaRPr lang="th-TH" dirty="0">
              <a:cs typeface="Tahoma" panose="020B060403050404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48C91C8-22A1-42EB-8404-328A886F4656}"/>
              </a:ext>
            </a:extLst>
          </p:cNvPr>
          <p:cNvSpPr txBox="1"/>
          <p:nvPr/>
        </p:nvSpPr>
        <p:spPr>
          <a:xfrm>
            <a:off x="4748002" y="2079159"/>
            <a:ext cx="769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Jenny</a:t>
            </a:r>
            <a:endParaRPr lang="th-TH" dirty="0">
              <a:cs typeface="Tahoma" panose="020B060403050404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EDEF652-44F7-4F4B-9344-199882F97E07}"/>
              </a:ext>
            </a:extLst>
          </p:cNvPr>
          <p:cNvSpPr txBox="1"/>
          <p:nvPr/>
        </p:nvSpPr>
        <p:spPr>
          <a:xfrm>
            <a:off x="6361062" y="2041852"/>
            <a:ext cx="599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Lisa</a:t>
            </a:r>
            <a:endParaRPr lang="th-TH" dirty="0">
              <a:cs typeface="Tahoma" panose="020B060403050404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A8C10E8-5D10-458B-80AC-CCB8C5DB11D4}"/>
              </a:ext>
            </a:extLst>
          </p:cNvPr>
          <p:cNvSpPr txBox="1"/>
          <p:nvPr/>
        </p:nvSpPr>
        <p:spPr>
          <a:xfrm>
            <a:off x="8736301" y="1900892"/>
            <a:ext cx="696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Rose</a:t>
            </a:r>
            <a:endParaRPr lang="th-TH" dirty="0"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29587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84300-9575-4D5D-8E62-B1D4E0379E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Facial expression recognition</a:t>
            </a:r>
            <a:endParaRPr lang="th-TH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2F2CDF-6C0D-48DC-832C-A2B81E29A4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43" t="33303" r="27330" b="26156"/>
          <a:stretch/>
        </p:blipFill>
        <p:spPr bwMode="auto">
          <a:xfrm>
            <a:off x="1097280" y="1365162"/>
            <a:ext cx="9562989" cy="480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436511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0"/>
            <a:ext cx="10363200" cy="1143000"/>
          </a:xfrm>
        </p:spPr>
        <p:txBody>
          <a:bodyPr/>
          <a:lstStyle/>
          <a:p>
            <a:pPr marL="533400" indent="-533400" eaLnBrk="1" hangingPunct="1"/>
            <a:r>
              <a:rPr lang="th-TH" altLang="en-US" sz="5000" b="0" i="1" smtClean="0"/>
              <a:t>คอมพิวเตอร์กับการคำนวณ </a:t>
            </a:r>
          </a:p>
        </p:txBody>
      </p:sp>
      <p:sp>
        <p:nvSpPr>
          <p:cNvPr id="7172" name="Rectangle 4"/>
          <p:cNvSpPr>
            <a:spLocks noChangeArrowheads="1"/>
          </p:cNvSpPr>
          <p:nvPr/>
        </p:nvSpPr>
        <p:spPr bwMode="auto">
          <a:xfrm>
            <a:off x="0" y="-293478"/>
            <a:ext cx="181822" cy="5869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" pitchFamily="2" charset="2"/>
              <a:buChar char="n"/>
              <a:defRPr sz="3600">
                <a:solidFill>
                  <a:schemeClr val="tx1"/>
                </a:solidFill>
                <a:latin typeface="Angsana New" pitchFamily="18" charset="-34"/>
                <a:cs typeface="Angsana New" pitchFamily="18" charset="-34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3000">
                <a:solidFill>
                  <a:schemeClr val="tx1"/>
                </a:solidFill>
                <a:latin typeface="Angsana New" pitchFamily="18" charset="-34"/>
                <a:cs typeface="Angsana New" pitchFamily="18" charset="-34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5000"/>
              <a:buFont typeface="Wingdings" pitchFamily="2" charset="2"/>
              <a:buChar char="n"/>
              <a:defRPr sz="2600">
                <a:solidFill>
                  <a:schemeClr val="tx1"/>
                </a:solidFill>
                <a:latin typeface="Angsana New" pitchFamily="18" charset="-34"/>
                <a:cs typeface="Angsana New" pitchFamily="18" charset="-34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§"/>
              <a:defRPr sz="2300">
                <a:solidFill>
                  <a:schemeClr val="tx1"/>
                </a:solidFill>
                <a:latin typeface="Angsana New" pitchFamily="18" charset="-34"/>
                <a:cs typeface="Angsana New" pitchFamily="18" charset="-34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Angsana New" pitchFamily="18" charset="-34"/>
                <a:cs typeface="Angsana New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Angsana New" pitchFamily="18" charset="-34"/>
                <a:cs typeface="Angsana New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Angsana New" pitchFamily="18" charset="-34"/>
                <a:cs typeface="Angsana New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Angsana New" pitchFamily="18" charset="-34"/>
                <a:cs typeface="Angsana New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Angsana New" pitchFamily="18" charset="-34"/>
                <a:cs typeface="Angsana New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3200">
              <a:latin typeface="Arial" charset="0"/>
            </a:endParaRPr>
          </a:p>
        </p:txBody>
      </p:sp>
      <p:sp>
        <p:nvSpPr>
          <p:cNvPr id="7173" name="Rectangle 5"/>
          <p:cNvSpPr>
            <a:spLocks noChangeArrowheads="1"/>
          </p:cNvSpPr>
          <p:nvPr/>
        </p:nvSpPr>
        <p:spPr bwMode="auto">
          <a:xfrm>
            <a:off x="0" y="-293478"/>
            <a:ext cx="181822" cy="5869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" pitchFamily="2" charset="2"/>
              <a:buChar char="n"/>
              <a:defRPr sz="3600">
                <a:solidFill>
                  <a:schemeClr val="tx1"/>
                </a:solidFill>
                <a:latin typeface="Angsana New" pitchFamily="18" charset="-34"/>
                <a:cs typeface="Angsana New" pitchFamily="18" charset="-34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3000">
                <a:solidFill>
                  <a:schemeClr val="tx1"/>
                </a:solidFill>
                <a:latin typeface="Angsana New" pitchFamily="18" charset="-34"/>
                <a:cs typeface="Angsana New" pitchFamily="18" charset="-34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5000"/>
              <a:buFont typeface="Wingdings" pitchFamily="2" charset="2"/>
              <a:buChar char="n"/>
              <a:defRPr sz="2600">
                <a:solidFill>
                  <a:schemeClr val="tx1"/>
                </a:solidFill>
                <a:latin typeface="Angsana New" pitchFamily="18" charset="-34"/>
                <a:cs typeface="Angsana New" pitchFamily="18" charset="-34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§"/>
              <a:defRPr sz="2300">
                <a:solidFill>
                  <a:schemeClr val="tx1"/>
                </a:solidFill>
                <a:latin typeface="Angsana New" pitchFamily="18" charset="-34"/>
                <a:cs typeface="Angsana New" pitchFamily="18" charset="-34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Angsana New" pitchFamily="18" charset="-34"/>
                <a:cs typeface="Angsana New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Angsana New" pitchFamily="18" charset="-34"/>
                <a:cs typeface="Angsana New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Angsana New" pitchFamily="18" charset="-34"/>
                <a:cs typeface="Angsana New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Angsana New" pitchFamily="18" charset="-34"/>
                <a:cs typeface="Angsana New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Angsana New" pitchFamily="18" charset="-34"/>
                <a:cs typeface="Angsana New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3200">
              <a:latin typeface="Arial" charset="0"/>
            </a:endParaRPr>
          </a:p>
        </p:txBody>
      </p:sp>
      <p:graphicFrame>
        <p:nvGraphicFramePr>
          <p:cNvPr id="7174" name="Object 6"/>
          <p:cNvGraphicFramePr>
            <a:graphicFrameLocks noChangeAspect="1"/>
          </p:cNvGraphicFramePr>
          <p:nvPr/>
        </p:nvGraphicFramePr>
        <p:xfrm>
          <a:off x="1583267" y="1905001"/>
          <a:ext cx="8832851" cy="1800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0" r:id="rId3" imgW="3922560" imgH="1065240" progId="Visio.Drawing.5">
                  <p:embed/>
                </p:oleObj>
              </mc:Choice>
              <mc:Fallback>
                <p:oleObj r:id="rId3" imgW="3922560" imgH="1065240" progId="Visio.Drawing.5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3267" y="1905001"/>
                        <a:ext cx="8832851" cy="1800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75" name="Rectangle 7"/>
          <p:cNvSpPr>
            <a:spLocks noChangeArrowheads="1"/>
          </p:cNvSpPr>
          <p:nvPr/>
        </p:nvSpPr>
        <p:spPr bwMode="auto">
          <a:xfrm>
            <a:off x="0" y="2740235"/>
            <a:ext cx="181822" cy="5869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" pitchFamily="2" charset="2"/>
              <a:buChar char="n"/>
              <a:defRPr sz="3600">
                <a:solidFill>
                  <a:schemeClr val="tx1"/>
                </a:solidFill>
                <a:latin typeface="Angsana New" pitchFamily="18" charset="-34"/>
                <a:cs typeface="Angsana New" pitchFamily="18" charset="-34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3000">
                <a:solidFill>
                  <a:schemeClr val="tx1"/>
                </a:solidFill>
                <a:latin typeface="Angsana New" pitchFamily="18" charset="-34"/>
                <a:cs typeface="Angsana New" pitchFamily="18" charset="-34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5000"/>
              <a:buFont typeface="Wingdings" pitchFamily="2" charset="2"/>
              <a:buChar char="n"/>
              <a:defRPr sz="2600">
                <a:solidFill>
                  <a:schemeClr val="tx1"/>
                </a:solidFill>
                <a:latin typeface="Angsana New" pitchFamily="18" charset="-34"/>
                <a:cs typeface="Angsana New" pitchFamily="18" charset="-34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§"/>
              <a:defRPr sz="2300">
                <a:solidFill>
                  <a:schemeClr val="tx1"/>
                </a:solidFill>
                <a:latin typeface="Angsana New" pitchFamily="18" charset="-34"/>
                <a:cs typeface="Angsana New" pitchFamily="18" charset="-34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Angsana New" pitchFamily="18" charset="-34"/>
                <a:cs typeface="Angsana New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Angsana New" pitchFamily="18" charset="-34"/>
                <a:cs typeface="Angsana New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Angsana New" pitchFamily="18" charset="-34"/>
                <a:cs typeface="Angsana New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Angsana New" pitchFamily="18" charset="-34"/>
                <a:cs typeface="Angsana New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Angsana New" pitchFamily="18" charset="-34"/>
                <a:cs typeface="Angsana New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3200">
              <a:latin typeface="Arial" charset="0"/>
            </a:endParaRPr>
          </a:p>
        </p:txBody>
      </p:sp>
      <p:graphicFrame>
        <p:nvGraphicFramePr>
          <p:cNvPr id="7176" name="Object 8"/>
          <p:cNvGraphicFramePr>
            <a:graphicFrameLocks noChangeAspect="1"/>
          </p:cNvGraphicFramePr>
          <p:nvPr/>
        </p:nvGraphicFramePr>
        <p:xfrm>
          <a:off x="1583267" y="4343400"/>
          <a:ext cx="9218084" cy="143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1" r:id="rId5" imgW="3808440" imgH="786600" progId="Visio.Drawing.5">
                  <p:embed/>
                </p:oleObj>
              </mc:Choice>
              <mc:Fallback>
                <p:oleObj r:id="rId5" imgW="3808440" imgH="786600" progId="Visio.Drawing.5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3267" y="4343400"/>
                        <a:ext cx="9218084" cy="1435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77" name="Rectangle 9"/>
          <p:cNvSpPr>
            <a:spLocks noChangeArrowheads="1"/>
          </p:cNvSpPr>
          <p:nvPr/>
        </p:nvSpPr>
        <p:spPr bwMode="auto">
          <a:xfrm>
            <a:off x="814918" y="5940457"/>
            <a:ext cx="8287567" cy="5254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" pitchFamily="2" charset="2"/>
              <a:buChar char="n"/>
              <a:defRPr sz="3600">
                <a:solidFill>
                  <a:schemeClr val="tx1"/>
                </a:solidFill>
                <a:latin typeface="Angsana New" pitchFamily="18" charset="-34"/>
                <a:cs typeface="Angsana New" pitchFamily="18" charset="-34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3000">
                <a:solidFill>
                  <a:schemeClr val="tx1"/>
                </a:solidFill>
                <a:latin typeface="Angsana New" pitchFamily="18" charset="-34"/>
                <a:cs typeface="Angsana New" pitchFamily="18" charset="-34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5000"/>
              <a:buFont typeface="Wingdings" pitchFamily="2" charset="2"/>
              <a:buChar char="n"/>
              <a:defRPr sz="2600">
                <a:solidFill>
                  <a:schemeClr val="tx1"/>
                </a:solidFill>
                <a:latin typeface="Angsana New" pitchFamily="18" charset="-34"/>
                <a:cs typeface="Angsana New" pitchFamily="18" charset="-34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§"/>
              <a:defRPr sz="2300">
                <a:solidFill>
                  <a:schemeClr val="tx1"/>
                </a:solidFill>
                <a:latin typeface="Angsana New" pitchFamily="18" charset="-34"/>
                <a:cs typeface="Angsana New" pitchFamily="18" charset="-34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Angsana New" pitchFamily="18" charset="-34"/>
                <a:cs typeface="Angsana New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Angsana New" pitchFamily="18" charset="-34"/>
                <a:cs typeface="Angsana New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Angsana New" pitchFamily="18" charset="-34"/>
                <a:cs typeface="Angsana New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Angsana New" pitchFamily="18" charset="-34"/>
                <a:cs typeface="Angsana New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Angsana New" pitchFamily="18" charset="-34"/>
                <a:cs typeface="Angsana New" pitchFamily="18" charset="-34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US" sz="2800">
                <a:latin typeface="Times New Roman" pitchFamily="18" charset="0"/>
              </a:rPr>
              <a:t>ข. การคำนวณของคอมพิวเตอร์ในปัจจุบันเป็น </a:t>
            </a:r>
            <a:r>
              <a:rPr lang="en-US" altLang="en-US" sz="2800">
                <a:latin typeface="Times New Roman" pitchFamily="18" charset="0"/>
              </a:rPr>
              <a:t>von Neumann’s Machine</a:t>
            </a:r>
            <a:r>
              <a:rPr lang="en-US" altLang="en-US" sz="2400">
                <a:latin typeface="Times New Roman" pitchFamily="18" charset="0"/>
              </a:rPr>
              <a:t> </a:t>
            </a:r>
          </a:p>
        </p:txBody>
      </p:sp>
      <p:sp>
        <p:nvSpPr>
          <p:cNvPr id="7178" name="Rectangle 10"/>
          <p:cNvSpPr>
            <a:spLocks noChangeArrowheads="1"/>
          </p:cNvSpPr>
          <p:nvPr/>
        </p:nvSpPr>
        <p:spPr bwMode="auto">
          <a:xfrm>
            <a:off x="3983567" y="3654456"/>
            <a:ext cx="3068767" cy="5254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ctr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" pitchFamily="2" charset="2"/>
              <a:buChar char="n"/>
              <a:defRPr sz="3600">
                <a:solidFill>
                  <a:schemeClr val="tx1"/>
                </a:solidFill>
                <a:latin typeface="Angsana New" pitchFamily="18" charset="-34"/>
                <a:cs typeface="Angsana New" pitchFamily="18" charset="-34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3000">
                <a:solidFill>
                  <a:schemeClr val="tx1"/>
                </a:solidFill>
                <a:latin typeface="Angsana New" pitchFamily="18" charset="-34"/>
                <a:cs typeface="Angsana New" pitchFamily="18" charset="-34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5000"/>
              <a:buFont typeface="Wingdings" pitchFamily="2" charset="2"/>
              <a:buChar char="n"/>
              <a:defRPr sz="2600">
                <a:solidFill>
                  <a:schemeClr val="tx1"/>
                </a:solidFill>
                <a:latin typeface="Angsana New" pitchFamily="18" charset="-34"/>
                <a:cs typeface="Angsana New" pitchFamily="18" charset="-34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§"/>
              <a:defRPr sz="2300">
                <a:solidFill>
                  <a:schemeClr val="tx1"/>
                </a:solidFill>
                <a:latin typeface="Angsana New" pitchFamily="18" charset="-34"/>
                <a:cs typeface="Angsana New" pitchFamily="18" charset="-34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Angsana New" pitchFamily="18" charset="-34"/>
                <a:cs typeface="Angsana New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Angsana New" pitchFamily="18" charset="-34"/>
                <a:cs typeface="Angsana New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Angsana New" pitchFamily="18" charset="-34"/>
                <a:cs typeface="Angsana New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Angsana New" pitchFamily="18" charset="-34"/>
                <a:cs typeface="Angsana New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»"/>
              <a:defRPr sz="2000">
                <a:solidFill>
                  <a:schemeClr val="tx1"/>
                </a:solidFill>
                <a:latin typeface="Angsana New" pitchFamily="18" charset="-34"/>
                <a:cs typeface="Angsana New" pitchFamily="18" charset="-34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th-TH" altLang="en-US" sz="2800">
                <a:latin typeface="Times New Roman" pitchFamily="18" charset="0"/>
              </a:rPr>
              <a:t>ก. การทำงานของสมองมนุษย์</a:t>
            </a:r>
            <a:r>
              <a:rPr lang="th-TH" altLang="en-US" sz="2400">
                <a:latin typeface="Times New Roman" pitchFamily="18" charset="0"/>
              </a:rPr>
              <a:t> </a:t>
            </a:r>
          </a:p>
        </p:txBody>
      </p:sp>
      <p:sp>
        <p:nvSpPr>
          <p:cNvPr id="7179" name="Line 11"/>
          <p:cNvSpPr>
            <a:spLocks noChangeShapeType="1"/>
          </p:cNvSpPr>
          <p:nvPr/>
        </p:nvSpPr>
        <p:spPr bwMode="auto">
          <a:xfrm>
            <a:off x="1117600" y="4191000"/>
            <a:ext cx="105664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479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D041A-310C-4F8F-9CE8-8F682187B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Facial expression recognition</a:t>
            </a:r>
            <a:endParaRPr lang="th-TH" dirty="0"/>
          </a:p>
        </p:txBody>
      </p:sp>
      <p:sp>
        <p:nvSpPr>
          <p:cNvPr id="13" name="Content Placeholder 1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983166-B4B0-4956-80CD-9669FEDE8C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2356" y="1579362"/>
            <a:ext cx="9090734" cy="51135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C211381-B0A6-4B88-AFDE-E1521E6F2F1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8320" y="2303462"/>
            <a:ext cx="1728612" cy="13335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A645B4F-0D43-4D55-83A2-C963B5D5B45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7952" y="2598808"/>
            <a:ext cx="1545366" cy="11921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FCB35B1-1A4D-4A0C-929A-20F512624D3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0083" y="2552701"/>
            <a:ext cx="1580441" cy="12191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FC23958-B2DD-45BA-8996-D546942DE41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9897" y="2424112"/>
            <a:ext cx="1913819" cy="14763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B6A7B4B-C404-41A1-BE27-8CFAC5137931}"/>
              </a:ext>
            </a:extLst>
          </p:cNvPr>
          <p:cNvSpPr txBox="1"/>
          <p:nvPr/>
        </p:nvSpPr>
        <p:spPr>
          <a:xfrm>
            <a:off x="3019409" y="1798499"/>
            <a:ext cx="6088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fear</a:t>
            </a:r>
            <a:endParaRPr lang="th-TH" dirty="0">
              <a:cs typeface="Tahoma" panose="020B060403050404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48C91C8-22A1-42EB-8404-328A886F4656}"/>
              </a:ext>
            </a:extLst>
          </p:cNvPr>
          <p:cNvSpPr txBox="1"/>
          <p:nvPr/>
        </p:nvSpPr>
        <p:spPr>
          <a:xfrm>
            <a:off x="4677911" y="2010988"/>
            <a:ext cx="1071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surprise</a:t>
            </a:r>
            <a:endParaRPr lang="th-TH" dirty="0">
              <a:cs typeface="Tahoma" panose="020B060403050404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EDEF652-44F7-4F4B-9344-199882F97E07}"/>
              </a:ext>
            </a:extLst>
          </p:cNvPr>
          <p:cNvSpPr txBox="1"/>
          <p:nvPr/>
        </p:nvSpPr>
        <p:spPr>
          <a:xfrm>
            <a:off x="6361062" y="2041852"/>
            <a:ext cx="851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happy</a:t>
            </a:r>
            <a:endParaRPr lang="th-TH" dirty="0">
              <a:cs typeface="Tahoma" panose="020B060403050404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A8C10E8-5D10-458B-80AC-CCB8C5DB11D4}"/>
              </a:ext>
            </a:extLst>
          </p:cNvPr>
          <p:cNvSpPr txBox="1"/>
          <p:nvPr/>
        </p:nvSpPr>
        <p:spPr>
          <a:xfrm>
            <a:off x="8736301" y="1900892"/>
            <a:ext cx="851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happy</a:t>
            </a:r>
            <a:endParaRPr lang="th-TH" dirty="0"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88831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E21E21-7975-4532-A28E-54C7421A8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Smart city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8F11A5-4E61-40B3-AB53-BB00FB5549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CCTV</a:t>
            </a:r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35ECB90-6833-4233-BC23-CDEDDFA404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749651"/>
            <a:ext cx="5459470" cy="3359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440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mtClean="0"/>
              <a:t>ติดตั้ง </a:t>
            </a:r>
            <a:r>
              <a:rPr lang="en-US" smtClean="0"/>
              <a:t>Visual Studio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>
                <a:hlinkClick r:id="rId2"/>
              </a:rPr>
              <a:t>https://code.visualstudio.com/</a:t>
            </a:r>
            <a:endParaRPr lang="en-US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r="5594" b="10762"/>
          <a:stretch/>
        </p:blipFill>
        <p:spPr>
          <a:xfrm>
            <a:off x="2081212" y="2579914"/>
            <a:ext cx="7337108" cy="3899263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8229600" y="2926080"/>
            <a:ext cx="953589" cy="483326"/>
          </a:xfrm>
          <a:prstGeom prst="ellips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4327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mtClean="0"/>
              <a:t>ติดตั้ง </a:t>
            </a:r>
            <a:r>
              <a:rPr lang="en-US" smtClean="0"/>
              <a:t>anaconda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>
                <a:hlinkClick r:id="rId2"/>
              </a:rPr>
              <a:t>https://www.anaconda.com/distribution/</a:t>
            </a:r>
            <a:endParaRPr lang="en-US" smtClean="0"/>
          </a:p>
          <a:p>
            <a:r>
              <a:rPr lang="th-TH" smtClean="0"/>
              <a:t>เลือก </a:t>
            </a:r>
            <a:r>
              <a:rPr lang="en-US" smtClean="0"/>
              <a:t>Anaconda 2019.07 for Windows Installer</a:t>
            </a:r>
          </a:p>
          <a:p>
            <a:r>
              <a:rPr lang="th-TH" smtClean="0"/>
              <a:t>เลือก </a:t>
            </a:r>
            <a:r>
              <a:rPr lang="en-US" smtClean="0"/>
              <a:t>Python 3.7 Version </a:t>
            </a:r>
            <a:r>
              <a:rPr lang="th-TH" smtClean="0"/>
              <a:t>และ ทำการติดตั้ง (ระหว่างติดตั้งให้ทำการ </a:t>
            </a:r>
            <a:r>
              <a:rPr lang="en-US" smtClean="0"/>
              <a:t>add Path </a:t>
            </a:r>
            <a:r>
              <a:rPr lang="th-TH" smtClean="0"/>
              <a:t>ด้วย)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52650" t="44118" r="13496" b="18627"/>
          <a:stretch/>
        </p:blipFill>
        <p:spPr>
          <a:xfrm>
            <a:off x="2222861" y="3768403"/>
            <a:ext cx="6659455" cy="2408560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3304903" y="4833256"/>
            <a:ext cx="1867988" cy="44413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6931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mtClean="0"/>
              <a:t>ทดสอบ </a:t>
            </a:r>
            <a:r>
              <a:rPr lang="en-US" smtClean="0"/>
              <a:t>Anaconda </a:t>
            </a:r>
            <a:r>
              <a:rPr lang="th-TH" smtClean="0"/>
              <a:t>ผ่าน </a:t>
            </a:r>
            <a:r>
              <a:rPr lang="en-US" smtClean="0"/>
              <a:t>Command Prompt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h-TH" smtClean="0"/>
              <a:t>พิม </a:t>
            </a:r>
            <a:r>
              <a:rPr lang="en-US" smtClean="0"/>
              <a:t>conda –&gt; </a:t>
            </a:r>
            <a:r>
              <a:rPr lang="th-TH" smtClean="0"/>
              <a:t>จะพบรหัสคำสั่งที่ต่อจาก </a:t>
            </a:r>
            <a:r>
              <a:rPr lang="en-US" smtClean="0"/>
              <a:t>conda</a:t>
            </a:r>
            <a:endParaRPr lang="th-TH" smtClean="0"/>
          </a:p>
          <a:p>
            <a:pPr lvl="1"/>
            <a:r>
              <a:rPr lang="th-TH" smtClean="0"/>
              <a:t>ได้เช่น </a:t>
            </a:r>
            <a:r>
              <a:rPr lang="en-US" smtClean="0"/>
              <a:t>conda list </a:t>
            </a:r>
            <a:r>
              <a:rPr lang="th-TH" smtClean="0"/>
              <a:t>ความหมายคือแสดง </a:t>
            </a:r>
            <a:r>
              <a:rPr lang="en-US" smtClean="0"/>
              <a:t>package </a:t>
            </a:r>
            <a:r>
              <a:rPr lang="th-TH" smtClean="0"/>
              <a:t>ทั้งหมดที่ถูกติดตั้งไว้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53551" t="17844" r="16890" b="36274"/>
          <a:stretch/>
        </p:blipFill>
        <p:spPr>
          <a:xfrm>
            <a:off x="2416235" y="2786614"/>
            <a:ext cx="7359530" cy="3754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2799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mtClean="0"/>
              <a:t>ทดสอบ </a:t>
            </a:r>
            <a:r>
              <a:rPr lang="en-US" smtClean="0"/>
              <a:t>Anaconda </a:t>
            </a:r>
            <a:r>
              <a:rPr lang="th-TH" smtClean="0"/>
              <a:t>ผ่าน </a:t>
            </a:r>
            <a:r>
              <a:rPr lang="en-US" smtClean="0"/>
              <a:t>Command Prompt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h-TH" smtClean="0"/>
              <a:t>พิม </a:t>
            </a:r>
            <a:r>
              <a:rPr lang="en-US" smtClean="0"/>
              <a:t>conda</a:t>
            </a:r>
            <a:r>
              <a:rPr lang="th-TH" smtClean="0"/>
              <a:t> </a:t>
            </a:r>
            <a:r>
              <a:rPr lang="en-US" smtClean="0"/>
              <a:t>list –&gt; </a:t>
            </a:r>
            <a:r>
              <a:rPr lang="th-TH" smtClean="0"/>
              <a:t>ตรวจสอบ </a:t>
            </a:r>
            <a:r>
              <a:rPr lang="en-US" smtClean="0"/>
              <a:t>package </a:t>
            </a:r>
            <a:r>
              <a:rPr lang="th-TH" smtClean="0"/>
              <a:t>ทั้งหมด</a:t>
            </a:r>
          </a:p>
          <a:p>
            <a:pPr lvl="1"/>
            <a:r>
              <a:rPr lang="th-TH" smtClean="0"/>
              <a:t>อย่างไรก็ตามพบว่า </a:t>
            </a:r>
            <a:r>
              <a:rPr lang="en-US" smtClean="0"/>
              <a:t>python </a:t>
            </a:r>
            <a:r>
              <a:rPr lang="th-TH" smtClean="0"/>
              <a:t>ที่ติดตั้งมาคือ </a:t>
            </a:r>
            <a:r>
              <a:rPr lang="en-US" smtClean="0"/>
              <a:t>version 3.7.3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53466" t="17451" r="19381" b="50784"/>
          <a:stretch/>
        </p:blipFill>
        <p:spPr>
          <a:xfrm>
            <a:off x="2124636" y="2783541"/>
            <a:ext cx="8498542" cy="3267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2232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mtClean="0"/>
              <a:t>การ </a:t>
            </a:r>
            <a:r>
              <a:rPr lang="en-US" smtClean="0"/>
              <a:t>update conda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smtClean="0"/>
              <a:t>conda update conda</a:t>
            </a:r>
          </a:p>
          <a:p>
            <a:pPr lvl="1"/>
            <a:r>
              <a:rPr lang="en-US" smtClean="0"/>
              <a:t>conda update --all       -&gt; update package </a:t>
            </a:r>
            <a:r>
              <a:rPr lang="th-TH" smtClean="0"/>
              <a:t>ทั้งหมด</a:t>
            </a:r>
          </a:p>
          <a:p>
            <a:pPr lvl="1"/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8548649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mtClean="0"/>
              <a:t>ทดสอบ </a:t>
            </a:r>
            <a:r>
              <a:rPr lang="en-US" smtClean="0"/>
              <a:t>Anaconda </a:t>
            </a:r>
            <a:r>
              <a:rPr lang="th-TH" smtClean="0"/>
              <a:t>ผ่าน </a:t>
            </a:r>
            <a:r>
              <a:rPr lang="en-US" smtClean="0"/>
              <a:t>Command Prompt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h-TH" dirty="0" smtClean="0"/>
              <a:t>พิม </a:t>
            </a:r>
            <a:r>
              <a:rPr lang="en-US" dirty="0" err="1" smtClean="0"/>
              <a:t>conda</a:t>
            </a:r>
            <a:r>
              <a:rPr lang="th-TH" dirty="0" smtClean="0"/>
              <a:t> </a:t>
            </a:r>
            <a:r>
              <a:rPr lang="en-US" dirty="0" smtClean="0"/>
              <a:t>list </a:t>
            </a:r>
            <a:r>
              <a:rPr lang="th-TH" dirty="0" smtClean="0"/>
              <a:t>พบว่า </a:t>
            </a:r>
            <a:r>
              <a:rPr lang="en-US" dirty="0" smtClean="0"/>
              <a:t>python </a:t>
            </a:r>
            <a:r>
              <a:rPr lang="th-TH" dirty="0" smtClean="0"/>
              <a:t>ที่ติดตั้งมาคือ </a:t>
            </a:r>
            <a:r>
              <a:rPr lang="en-US" dirty="0" smtClean="0"/>
              <a:t>version 3.7.x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614161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mtClean="0"/>
              <a:t>ทดสอบ </a:t>
            </a:r>
            <a:r>
              <a:rPr lang="en-US" smtClean="0"/>
              <a:t>Anaconda </a:t>
            </a:r>
            <a:r>
              <a:rPr lang="th-TH" smtClean="0"/>
              <a:t>ผ่าน </a:t>
            </a:r>
            <a:r>
              <a:rPr lang="en-US" smtClean="0"/>
              <a:t>Command Prompt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th-TH" smtClean="0"/>
              <a:t>ติดตั้ง </a:t>
            </a:r>
            <a:r>
              <a:rPr lang="en-US" smtClean="0"/>
              <a:t>package</a:t>
            </a:r>
            <a:endParaRPr lang="th-TH" smtClean="0"/>
          </a:p>
          <a:p>
            <a:pPr lvl="1"/>
            <a:r>
              <a:rPr lang="en-US" smtClean="0"/>
              <a:t>conda install </a:t>
            </a:r>
            <a:r>
              <a:rPr lang="th-TH" smtClean="0"/>
              <a:t>ชื่อ</a:t>
            </a:r>
            <a:r>
              <a:rPr lang="en-US" smtClean="0"/>
              <a:t>package </a:t>
            </a:r>
            <a:r>
              <a:rPr lang="th-TH" smtClean="0"/>
              <a:t>หรือ </a:t>
            </a:r>
            <a:r>
              <a:rPr lang="en-US" smtClean="0"/>
              <a:t>pip install </a:t>
            </a:r>
            <a:r>
              <a:rPr lang="th-TH" smtClean="0"/>
              <a:t>ชื่อ</a:t>
            </a:r>
            <a:r>
              <a:rPr lang="en-US" smtClean="0"/>
              <a:t>package</a:t>
            </a:r>
          </a:p>
          <a:p>
            <a:pPr lvl="1"/>
            <a:endParaRPr lang="en-US" smtClean="0"/>
          </a:p>
          <a:p>
            <a:r>
              <a:rPr lang="th-TH" smtClean="0"/>
              <a:t>โดย </a:t>
            </a:r>
            <a:r>
              <a:rPr lang="en-US" smtClean="0"/>
              <a:t>package </a:t>
            </a:r>
            <a:r>
              <a:rPr lang="th-TH" smtClean="0"/>
              <a:t>ที่จำเป็นต้องติดตั้งทั้งหมดสำหรับ </a:t>
            </a:r>
            <a:r>
              <a:rPr lang="en-US" smtClean="0"/>
              <a:t>lab “Face Recognision”</a:t>
            </a:r>
            <a:r>
              <a:rPr lang="th-TH" smtClean="0"/>
              <a:t>ประกอบด้วยดังนี้</a:t>
            </a:r>
            <a:endParaRPr lang="en-US" smtClean="0"/>
          </a:p>
          <a:p>
            <a:pPr lvl="1"/>
            <a:r>
              <a:rPr lang="en-US" smtClean="0"/>
              <a:t>jobjib</a:t>
            </a:r>
          </a:p>
          <a:p>
            <a:pPr lvl="1"/>
            <a:r>
              <a:rPr lang="en-US" smtClean="0"/>
              <a:t>matplotlib</a:t>
            </a:r>
          </a:p>
          <a:p>
            <a:pPr lvl="1"/>
            <a:r>
              <a:rPr lang="en-US" smtClean="0"/>
              <a:t>numpy</a:t>
            </a:r>
          </a:p>
          <a:p>
            <a:pPr lvl="1"/>
            <a:r>
              <a:rPr lang="en-US" smtClean="0"/>
              <a:t>opencv-python (</a:t>
            </a:r>
            <a:r>
              <a:rPr lang="th-TH" smtClean="0"/>
              <a:t>ใช้คำสั่ง </a:t>
            </a:r>
            <a:r>
              <a:rPr lang="en-US" smtClean="0"/>
              <a:t>pip install opencv-python)</a:t>
            </a:r>
          </a:p>
          <a:p>
            <a:pPr lvl="1"/>
            <a:r>
              <a:rPr lang="en-US" smtClean="0"/>
              <a:t>pandas</a:t>
            </a:r>
          </a:p>
          <a:p>
            <a:pPr lvl="1"/>
            <a:r>
              <a:rPr lang="en-US" smtClean="0"/>
              <a:t>scikit-learn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2121209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mtClean="0"/>
              <a:t>การทำ </a:t>
            </a:r>
            <a:r>
              <a:rPr lang="en-US" smtClean="0"/>
              <a:t>lab “Face Recognition”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Download Source Codes </a:t>
            </a:r>
            <a:r>
              <a:rPr lang="th-TH" dirty="0" smtClean="0"/>
              <a:t>จาก </a:t>
            </a:r>
            <a:r>
              <a:rPr lang="en-US" dirty="0" smtClean="0"/>
              <a:t>“shorturl.at/DERZ8”</a:t>
            </a:r>
          </a:p>
          <a:p>
            <a:r>
              <a:rPr lang="th-TH" dirty="0" smtClean="0"/>
              <a:t>นำโฟลเดอร์ได้ไว้ที่ </a:t>
            </a:r>
            <a:r>
              <a:rPr lang="en-US" dirty="0" smtClean="0"/>
              <a:t>drive D</a:t>
            </a:r>
          </a:p>
          <a:p>
            <a:r>
              <a:rPr lang="th-TH" dirty="0" smtClean="0"/>
              <a:t>ที่ </a:t>
            </a:r>
            <a:r>
              <a:rPr lang="en-US" dirty="0" smtClean="0"/>
              <a:t>Command Prompt </a:t>
            </a:r>
            <a:r>
              <a:rPr lang="th-TH" dirty="0" smtClean="0"/>
              <a:t>พิมพ์ </a:t>
            </a:r>
            <a:r>
              <a:rPr lang="en-US" dirty="0" smtClean="0"/>
              <a:t>2 </a:t>
            </a:r>
            <a:r>
              <a:rPr lang="th-TH" dirty="0" smtClean="0"/>
              <a:t>คำสั่ง</a:t>
            </a:r>
          </a:p>
          <a:p>
            <a:pPr lvl="1"/>
            <a:r>
              <a:rPr lang="th-TH" dirty="0" smtClean="0"/>
              <a:t>คำสั่งที่ </a:t>
            </a:r>
            <a:r>
              <a:rPr lang="en-US" dirty="0" smtClean="0"/>
              <a:t>1 : D:</a:t>
            </a:r>
          </a:p>
          <a:p>
            <a:pPr lvl="1"/>
            <a:r>
              <a:rPr lang="th-TH" dirty="0" smtClean="0"/>
              <a:t>คำสั่งที่ </a:t>
            </a:r>
            <a:r>
              <a:rPr lang="en-US" dirty="0" smtClean="0"/>
              <a:t>2: cd </a:t>
            </a:r>
            <a:r>
              <a:rPr lang="en-US" dirty="0" err="1" smtClean="0"/>
              <a:t>recognition_code</a:t>
            </a:r>
            <a:r>
              <a:rPr lang="en-US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1918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/>
          <p:cNvSpPr>
            <a:spLocks noGrp="1"/>
          </p:cNvSpPr>
          <p:nvPr>
            <p:ph type="title"/>
          </p:nvPr>
        </p:nvSpPr>
        <p:spPr>
          <a:xfrm>
            <a:off x="3149600" y="304801"/>
            <a:ext cx="6299200" cy="849313"/>
          </a:xfrm>
        </p:spPr>
        <p:txBody>
          <a:bodyPr/>
          <a:lstStyle/>
          <a:p>
            <a:r>
              <a:rPr lang="th-TH" altLang="en-US" sz="5400" smtClean="0">
                <a:solidFill>
                  <a:srgbClr val="000099"/>
                </a:solidFill>
              </a:rPr>
              <a:t>การแบ่งประเภท </a:t>
            </a:r>
            <a:r>
              <a:rPr lang="en-US" altLang="en-US" sz="5400" smtClean="0">
                <a:solidFill>
                  <a:srgbClr val="000099"/>
                </a:solidFill>
              </a:rPr>
              <a:t>AI</a:t>
            </a:r>
            <a:endParaRPr lang="th-TH" altLang="en-US" sz="5400" smtClean="0">
              <a:solidFill>
                <a:srgbClr val="000099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90501" y="1843574"/>
            <a:ext cx="11715751" cy="5184775"/>
          </a:xfrm>
        </p:spPr>
        <p:txBody>
          <a:bodyPr/>
          <a:lstStyle/>
          <a:p>
            <a:pPr algn="thaiDist">
              <a:spcBef>
                <a:spcPct val="0"/>
              </a:spcBef>
              <a:buFont typeface="Wingdings" pitchFamily="2" charset="2"/>
              <a:buNone/>
            </a:pPr>
            <a:r>
              <a:rPr lang="th-TH" altLang="en-US" sz="2400" dirty="0" smtClean="0">
                <a:latin typeface="AngsanaUPC" pitchFamily="18" charset="-34"/>
                <a:cs typeface="AngsanaUPC" pitchFamily="18" charset="-34"/>
              </a:rPr>
              <a:t>  </a:t>
            </a:r>
            <a:r>
              <a:rPr lang="en-US" altLang="en-US" sz="2400" dirty="0" smtClean="0">
                <a:latin typeface="AngsanaUPC" pitchFamily="18" charset="-34"/>
                <a:cs typeface="AngsanaUPC" pitchFamily="18" charset="-34"/>
              </a:rPr>
              <a:t>	</a:t>
            </a:r>
            <a:r>
              <a:rPr lang="en-US" altLang="en-US" sz="3200" dirty="0" smtClean="0">
                <a:latin typeface="AngsanaUPC" pitchFamily="18" charset="-34"/>
                <a:cs typeface="AngsanaUPC" pitchFamily="18" charset="-34"/>
              </a:rPr>
              <a:t>	</a:t>
            </a:r>
            <a:r>
              <a:rPr lang="th-TH" altLang="en-US" sz="3200" dirty="0" smtClean="0">
                <a:latin typeface="AngsanaUPC" pitchFamily="18" charset="-34"/>
                <a:cs typeface="AngsanaUPC" pitchFamily="18" charset="-34"/>
              </a:rPr>
              <a:t>แบ่งตามคุณลักษณะตามระดับความสามารถและสติปัญญาดูจะเข้าใจง่ายและใช้กันแพร่หลาย ซึ่งมีการจำแนกออกเป็น 3 ระดับดังนี้</a:t>
            </a:r>
          </a:p>
          <a:p>
            <a:pPr algn="thaiDist">
              <a:spcBef>
                <a:spcPct val="0"/>
              </a:spcBef>
              <a:buFont typeface="Wingdings" pitchFamily="2" charset="2"/>
              <a:buNone/>
            </a:pPr>
            <a:r>
              <a:rPr lang="th-TH" altLang="en-US" sz="3200" dirty="0" smtClean="0">
                <a:latin typeface="AngsanaUPC" pitchFamily="18" charset="-34"/>
                <a:cs typeface="AngsanaUPC" pitchFamily="18" charset="-34"/>
              </a:rPr>
              <a:t>		</a:t>
            </a:r>
          </a:p>
          <a:p>
            <a:pPr algn="thaiDist">
              <a:spcBef>
                <a:spcPct val="0"/>
              </a:spcBef>
              <a:buFont typeface="Wingdings" pitchFamily="2" charset="2"/>
              <a:buNone/>
            </a:pPr>
            <a:r>
              <a:rPr lang="th-TH" altLang="en-US" sz="3200" dirty="0" smtClean="0">
                <a:latin typeface="AngsanaUPC" pitchFamily="18" charset="-34"/>
                <a:cs typeface="AngsanaUPC" pitchFamily="18" charset="-34"/>
              </a:rPr>
              <a:t>		</a:t>
            </a:r>
            <a:r>
              <a:rPr lang="en-US" altLang="en-US" sz="3200" u="sng" dirty="0" smtClean="0">
                <a:solidFill>
                  <a:srgbClr val="FF0000"/>
                </a:solidFill>
                <a:latin typeface="AngsanaUPC" pitchFamily="18" charset="-34"/>
                <a:cs typeface="AngsanaUPC" pitchFamily="18" charset="-34"/>
              </a:rPr>
              <a:t>Artificial Narrow Intelligence (ANI) </a:t>
            </a:r>
            <a:r>
              <a:rPr lang="th-TH" altLang="en-US" sz="3200" dirty="0" smtClean="0">
                <a:latin typeface="AngsanaUPC" pitchFamily="18" charset="-34"/>
                <a:cs typeface="AngsanaUPC" pitchFamily="18" charset="-34"/>
              </a:rPr>
              <a:t>หรืออาจจะเรียกว่า </a:t>
            </a:r>
            <a:r>
              <a:rPr lang="en-US" altLang="en-US" sz="3200" dirty="0" smtClean="0">
                <a:latin typeface="AngsanaUPC" pitchFamily="18" charset="-34"/>
                <a:cs typeface="AngsanaUPC" pitchFamily="18" charset="-34"/>
              </a:rPr>
              <a:t>Weak AI </a:t>
            </a:r>
            <a:r>
              <a:rPr lang="th-TH" altLang="en-US" sz="3200" dirty="0" smtClean="0">
                <a:latin typeface="AngsanaUPC" pitchFamily="18" charset="-34"/>
                <a:cs typeface="AngsanaUPC" pitchFamily="18" charset="-34"/>
              </a:rPr>
              <a:t>ซึ่งเป็น </a:t>
            </a:r>
            <a:r>
              <a:rPr lang="en-US" altLang="en-US" sz="3200" dirty="0" smtClean="0">
                <a:latin typeface="AngsanaUPC" pitchFamily="18" charset="-34"/>
                <a:cs typeface="AngsanaUPC" pitchFamily="18" charset="-34"/>
              </a:rPr>
              <a:t>AI “</a:t>
            </a:r>
            <a:r>
              <a:rPr lang="th-TH" altLang="en-US" sz="3200" dirty="0" smtClean="0">
                <a:latin typeface="AngsanaUPC" pitchFamily="18" charset="-34"/>
                <a:cs typeface="AngsanaUPC" pitchFamily="18" charset="-34"/>
              </a:rPr>
              <a:t>ปัญญาประดิษฐ์” :ซึ่งมีระดับระดับสติปัญญาที่มีความสามารถในการทำงานได้ในเรื่องแคบๆอยู่ในวงจำกัด เรื่องใดเรื่องหนึ่ง เช่นในปี 1997 </a:t>
            </a:r>
            <a:r>
              <a:rPr lang="en-US" altLang="en-US" sz="3200" dirty="0" smtClean="0">
                <a:latin typeface="AngsanaUPC" pitchFamily="18" charset="-34"/>
                <a:cs typeface="AngsanaUPC" pitchFamily="18" charset="-34"/>
              </a:rPr>
              <a:t>IBM </a:t>
            </a:r>
            <a:r>
              <a:rPr lang="th-TH" altLang="en-US" sz="3200" dirty="0" smtClean="0">
                <a:latin typeface="AngsanaUPC" pitchFamily="18" charset="-34"/>
                <a:cs typeface="AngsanaUPC" pitchFamily="18" charset="-34"/>
              </a:rPr>
              <a:t>สร้างคอมพิวเตอร์เครื่องแรกที่สามารถเอาชนะแชมป์หมากรุกได้ ในยุคปัจจุบัน </a:t>
            </a:r>
            <a:r>
              <a:rPr lang="en-US" altLang="en-US" sz="3200" dirty="0" smtClean="0">
                <a:latin typeface="AngsanaUPC" pitchFamily="18" charset="-34"/>
                <a:cs typeface="AngsanaUPC" pitchFamily="18" charset="-34"/>
              </a:rPr>
              <a:t>Google </a:t>
            </a:r>
            <a:r>
              <a:rPr lang="th-TH" altLang="en-US" sz="3200" dirty="0" smtClean="0">
                <a:latin typeface="AngsanaUPC" pitchFamily="18" charset="-34"/>
                <a:cs typeface="AngsanaUPC" pitchFamily="18" charset="-34"/>
              </a:rPr>
              <a:t>สามารถสร้างรถยนต์ไร้คนขับได้ </a:t>
            </a:r>
            <a:r>
              <a:rPr lang="en-US" altLang="en-US" sz="3200" dirty="0" smtClean="0">
                <a:latin typeface="AngsanaUPC" pitchFamily="18" charset="-34"/>
                <a:cs typeface="AngsanaUPC" pitchFamily="18" charset="-34"/>
              </a:rPr>
              <a:t>SIRI </a:t>
            </a:r>
            <a:r>
              <a:rPr lang="th-TH" altLang="en-US" sz="3200" dirty="0" smtClean="0">
                <a:latin typeface="AngsanaUPC" pitchFamily="18" charset="-34"/>
                <a:cs typeface="AngsanaUPC" pitchFamily="18" charset="-34"/>
              </a:rPr>
              <a:t>ของแอปเปิ้ลสามารถสื่อสารพูดคุยกับคนได้ นั่นก็สามารถทำได้เพียงแต่แค่นั้น มันยังคงไม่มีความสามารถ และมีสติปัญญาคิดไปทำอย่างอื่นในขอบเขตที่กว้างไกลใกล้เคียงมนุษย์ได้</a:t>
            </a:r>
          </a:p>
        </p:txBody>
      </p:sp>
    </p:spTree>
    <p:extLst>
      <p:ext uri="{BB962C8B-B14F-4D97-AF65-F5344CB8AC3E}">
        <p14:creationId xmlns:p14="http://schemas.microsoft.com/office/powerpoint/2010/main" val="3190207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mtClean="0"/>
              <a:t>การทำ </a:t>
            </a:r>
            <a:r>
              <a:rPr lang="en-US" smtClean="0"/>
              <a:t>lab “Face Recognition”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h-TH" smtClean="0"/>
              <a:t>รันโปรแกรมที่ </a:t>
            </a:r>
            <a:r>
              <a:rPr lang="en-US" smtClean="0"/>
              <a:t>1 </a:t>
            </a:r>
            <a:r>
              <a:rPr lang="th-TH" smtClean="0"/>
              <a:t>คือ</a:t>
            </a:r>
            <a:r>
              <a:rPr lang="en-US" smtClean="0"/>
              <a:t> “face_preparation.py”</a:t>
            </a:r>
          </a:p>
          <a:p>
            <a:pPr lvl="1"/>
            <a:r>
              <a:rPr lang="th-TH" smtClean="0"/>
              <a:t>เพื่อเตรียมใบหน้าที่จะใช้สำหรับการฝึกสอน</a:t>
            </a:r>
          </a:p>
          <a:p>
            <a:pPr lvl="1"/>
            <a:r>
              <a:rPr lang="en-US" smtClean="0"/>
              <a:t>python face_preparation.py</a:t>
            </a:r>
          </a:p>
          <a:p>
            <a:pPr lvl="1"/>
            <a:r>
              <a:rPr lang="th-TH" smtClean="0"/>
              <a:t>รันโปรแกรม </a:t>
            </a:r>
            <a:r>
              <a:rPr lang="en-US" smtClean="0"/>
              <a:t>1 </a:t>
            </a:r>
            <a:r>
              <a:rPr lang="th-TH" smtClean="0"/>
              <a:t>ครั้งจะได้ใบหน้าของคน </a:t>
            </a:r>
            <a:r>
              <a:rPr lang="en-US" smtClean="0"/>
              <a:t>1 </a:t>
            </a:r>
            <a:r>
              <a:rPr lang="th-TH" smtClean="0"/>
              <a:t>คนจำนวน </a:t>
            </a:r>
            <a:r>
              <a:rPr lang="en-US" smtClean="0"/>
              <a:t>20 </a:t>
            </a:r>
            <a:r>
              <a:rPr lang="th-TH" smtClean="0"/>
              <a:t>รูปใน </a:t>
            </a:r>
            <a:r>
              <a:rPr lang="en-US" smtClean="0"/>
              <a:t>folder “datasets/faces”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03074618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mtClean="0"/>
              <a:t>การทำ </a:t>
            </a:r>
            <a:r>
              <a:rPr lang="en-US" smtClean="0"/>
              <a:t>lab “Face Recognition”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h-TH" smtClean="0"/>
              <a:t>รันโปรแกรมที่ </a:t>
            </a:r>
            <a:r>
              <a:rPr lang="en-US" smtClean="0"/>
              <a:t>2 </a:t>
            </a:r>
            <a:r>
              <a:rPr lang="th-TH" smtClean="0"/>
              <a:t>คือ</a:t>
            </a:r>
            <a:r>
              <a:rPr lang="en-US" smtClean="0"/>
              <a:t> “create_dataset_link.py”</a:t>
            </a:r>
          </a:p>
          <a:p>
            <a:pPr lvl="1"/>
            <a:r>
              <a:rPr lang="th-TH" smtClean="0"/>
              <a:t>เพื่อสร้างไฟล์นามสกุล </a:t>
            </a:r>
            <a:r>
              <a:rPr lang="en-US" smtClean="0"/>
              <a:t>csv </a:t>
            </a:r>
            <a:r>
              <a:rPr lang="th-TH" smtClean="0"/>
              <a:t>เก็บรวบรวมตำแหน่งของรูปภาพทั้งหมด (</a:t>
            </a:r>
            <a:r>
              <a:rPr lang="en-US" smtClean="0"/>
              <a:t>faces.csv</a:t>
            </a:r>
            <a:r>
              <a:rPr lang="th-TH" smtClean="0"/>
              <a:t>)</a:t>
            </a:r>
          </a:p>
          <a:p>
            <a:pPr lvl="1"/>
            <a:r>
              <a:rPr lang="en-US" smtClean="0"/>
              <a:t>python create_dataset_link.py 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66167043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mtClean="0"/>
              <a:t>การทำ </a:t>
            </a:r>
            <a:r>
              <a:rPr lang="en-US" smtClean="0"/>
              <a:t>lab “Face Recognition”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h-TH" smtClean="0"/>
              <a:t>รันโปรแกรมที่ </a:t>
            </a:r>
            <a:r>
              <a:rPr lang="en-US" smtClean="0"/>
              <a:t>3 </a:t>
            </a:r>
            <a:r>
              <a:rPr lang="th-TH" smtClean="0"/>
              <a:t>คือ</a:t>
            </a:r>
            <a:r>
              <a:rPr lang="en-US" smtClean="0"/>
              <a:t> “create_dataset.py”</a:t>
            </a:r>
          </a:p>
          <a:p>
            <a:pPr lvl="1"/>
            <a:r>
              <a:rPr lang="th-TH" smtClean="0"/>
              <a:t>ปัญหาของไฟล์ </a:t>
            </a:r>
            <a:r>
              <a:rPr lang="en-US" smtClean="0"/>
              <a:t>faces.csv</a:t>
            </a:r>
            <a:r>
              <a:rPr lang="th-TH" smtClean="0"/>
              <a:t> คือรูปจะถูกเก็บไว้ตำแหน่งที่แตกต่างกัน</a:t>
            </a:r>
          </a:p>
          <a:p>
            <a:pPr lvl="1"/>
            <a:r>
              <a:rPr lang="th-TH" smtClean="0"/>
              <a:t>โปรแกรมนี้ใช้เพื่อรวบรวมรูปทั้งหมดมาเก็บไว้ใน </a:t>
            </a:r>
            <a:r>
              <a:rPr lang="en-US" smtClean="0"/>
              <a:t>folder </a:t>
            </a:r>
            <a:r>
              <a:rPr lang="th-TH" smtClean="0"/>
              <a:t>เดียวและสร้างไฟล์ </a:t>
            </a:r>
            <a:r>
              <a:rPr lang="en-US" smtClean="0"/>
              <a:t>csv </a:t>
            </a:r>
            <a:r>
              <a:rPr lang="th-TH" smtClean="0"/>
              <a:t>ขึ้นใหม่เพื่อระบุตำแหน่งภาพใน </a:t>
            </a:r>
            <a:r>
              <a:rPr lang="en-US" smtClean="0"/>
              <a:t>folder </a:t>
            </a:r>
            <a:r>
              <a:rPr lang="th-TH" smtClean="0"/>
              <a:t>ที่สร้างขึ้นใหม่ (</a:t>
            </a:r>
            <a:r>
              <a:rPr lang="en-US" smtClean="0"/>
              <a:t>processed.csv</a:t>
            </a:r>
            <a:r>
              <a:rPr lang="th-TH" smtClean="0"/>
              <a:t>)</a:t>
            </a:r>
          </a:p>
          <a:p>
            <a:pPr lvl="1"/>
            <a:r>
              <a:rPr lang="en-US" smtClean="0"/>
              <a:t>python create_dataset.py 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27097466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mtClean="0"/>
              <a:t>การทำ </a:t>
            </a:r>
            <a:r>
              <a:rPr lang="en-US" smtClean="0"/>
              <a:t>lab “Face Recognition”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h-TH" smtClean="0"/>
              <a:t>รันโปรแกรมที่ </a:t>
            </a:r>
            <a:r>
              <a:rPr lang="en-US" smtClean="0"/>
              <a:t>4 </a:t>
            </a:r>
            <a:r>
              <a:rPr lang="th-TH" smtClean="0"/>
              <a:t>คือ</a:t>
            </a:r>
            <a:r>
              <a:rPr lang="en-US" smtClean="0"/>
              <a:t> “trainmodel.py”</a:t>
            </a:r>
          </a:p>
          <a:p>
            <a:pPr lvl="1"/>
            <a:r>
              <a:rPr lang="th-TH" smtClean="0"/>
              <a:t>เพื่อนำรูปทั้งหมดเข้าสู่กระบวนการเรียนรู้ (</a:t>
            </a:r>
            <a:r>
              <a:rPr lang="en-US" smtClean="0"/>
              <a:t>machine learning</a:t>
            </a:r>
            <a:r>
              <a:rPr lang="th-TH" smtClean="0"/>
              <a:t>)</a:t>
            </a:r>
          </a:p>
          <a:p>
            <a:pPr lvl="1"/>
            <a:r>
              <a:rPr lang="en-US" smtClean="0"/>
              <a:t>python trainmodel.py</a:t>
            </a:r>
          </a:p>
          <a:p>
            <a:pPr lvl="1"/>
            <a:r>
              <a:rPr lang="th-TH" smtClean="0"/>
              <a:t>จะได้ไฟล์ </a:t>
            </a:r>
            <a:r>
              <a:rPr lang="en-US" smtClean="0"/>
              <a:t>“model.lib” 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39789477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mtClean="0"/>
              <a:t>การทำ </a:t>
            </a:r>
            <a:r>
              <a:rPr lang="en-US" smtClean="0"/>
              <a:t>lab “Face Recognition”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h-TH" smtClean="0"/>
              <a:t>รันโปรแกรมที่ </a:t>
            </a:r>
            <a:r>
              <a:rPr lang="en-US" smtClean="0"/>
              <a:t>5 </a:t>
            </a:r>
            <a:r>
              <a:rPr lang="th-TH" smtClean="0"/>
              <a:t>คือ</a:t>
            </a:r>
            <a:r>
              <a:rPr lang="en-US" smtClean="0"/>
              <a:t> “validate.py”</a:t>
            </a:r>
          </a:p>
          <a:p>
            <a:pPr lvl="1"/>
            <a:r>
              <a:rPr lang="th-TH" smtClean="0"/>
              <a:t>เพื่อตรวจสอบประสิทธิภาพของโมเดล</a:t>
            </a:r>
          </a:p>
          <a:p>
            <a:pPr lvl="1"/>
            <a:r>
              <a:rPr lang="en-US" smtClean="0"/>
              <a:t>python validate.py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63517640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mtClean="0"/>
              <a:t>การทำ </a:t>
            </a:r>
            <a:r>
              <a:rPr lang="en-US" smtClean="0"/>
              <a:t>lab “Face Recognition”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h-TH" smtClean="0"/>
              <a:t>รันโปรแกรมที่ </a:t>
            </a:r>
            <a:r>
              <a:rPr lang="en-US" smtClean="0"/>
              <a:t>6 </a:t>
            </a:r>
            <a:r>
              <a:rPr lang="th-TH" smtClean="0"/>
              <a:t>คือ</a:t>
            </a:r>
            <a:r>
              <a:rPr lang="en-US" smtClean="0"/>
              <a:t> “recog_face.py”</a:t>
            </a:r>
          </a:p>
          <a:p>
            <a:pPr lvl="1"/>
            <a:r>
              <a:rPr lang="th-TH" smtClean="0"/>
              <a:t>เพื่อจำแนกใบหน้ามนุษย์จากข้อมูลฝึกสอน</a:t>
            </a:r>
          </a:p>
          <a:p>
            <a:pPr lvl="1"/>
            <a:r>
              <a:rPr lang="en-US" smtClean="0"/>
              <a:t>python recog_face.py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3309368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/>
          <p:cNvSpPr>
            <a:spLocks noGrp="1"/>
          </p:cNvSpPr>
          <p:nvPr>
            <p:ph type="title"/>
          </p:nvPr>
        </p:nvSpPr>
        <p:spPr>
          <a:xfrm>
            <a:off x="381000" y="274638"/>
            <a:ext cx="11379200" cy="850900"/>
          </a:xfrm>
        </p:spPr>
        <p:txBody>
          <a:bodyPr/>
          <a:lstStyle/>
          <a:p>
            <a:r>
              <a:rPr lang="en-US" altLang="en-US" sz="5400" smtClean="0">
                <a:solidFill>
                  <a:srgbClr val="000099"/>
                </a:solidFill>
              </a:rPr>
              <a:t>Artificial Intelligence</a:t>
            </a:r>
            <a:endParaRPr lang="th-TH" altLang="en-US" sz="5400" smtClean="0">
              <a:solidFill>
                <a:srgbClr val="000099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90501" y="1984250"/>
            <a:ext cx="11715751" cy="5184775"/>
          </a:xfrm>
        </p:spPr>
        <p:txBody>
          <a:bodyPr/>
          <a:lstStyle/>
          <a:p>
            <a:pPr algn="thaiDist">
              <a:spcBef>
                <a:spcPct val="0"/>
              </a:spcBef>
              <a:buFont typeface="Wingdings" pitchFamily="2" charset="2"/>
              <a:buNone/>
            </a:pPr>
            <a:r>
              <a:rPr lang="th-TH" altLang="en-US" sz="2400" dirty="0" smtClean="0">
                <a:latin typeface="AngsanaUPC" pitchFamily="18" charset="-34"/>
                <a:cs typeface="AngsanaUPC" pitchFamily="18" charset="-34"/>
              </a:rPr>
              <a:t>  </a:t>
            </a:r>
            <a:r>
              <a:rPr lang="en-US" altLang="en-US" sz="2400" dirty="0" smtClean="0">
                <a:latin typeface="AngsanaUPC" pitchFamily="18" charset="-34"/>
                <a:cs typeface="AngsanaUPC" pitchFamily="18" charset="-34"/>
              </a:rPr>
              <a:t>		</a:t>
            </a:r>
            <a:r>
              <a:rPr lang="en-US" altLang="en-US" sz="3200" u="sng" dirty="0" smtClean="0">
                <a:solidFill>
                  <a:srgbClr val="FF0000"/>
                </a:solidFill>
                <a:latin typeface="AngsanaUPC" pitchFamily="18" charset="-34"/>
                <a:cs typeface="AngsanaUPC" pitchFamily="18" charset="-34"/>
              </a:rPr>
              <a:t>Artificial General Intelligence (AGI)</a:t>
            </a:r>
            <a:r>
              <a:rPr lang="en-US" altLang="en-US" sz="3200" dirty="0" smtClean="0">
                <a:latin typeface="AngsanaUPC" pitchFamily="18" charset="-34"/>
                <a:cs typeface="AngsanaUPC" pitchFamily="18" charset="-34"/>
              </a:rPr>
              <a:t> </a:t>
            </a:r>
            <a:r>
              <a:rPr lang="th-TH" altLang="en-US" sz="3200" dirty="0" smtClean="0">
                <a:latin typeface="AngsanaUPC" pitchFamily="18" charset="-34"/>
                <a:cs typeface="AngsanaUPC" pitchFamily="18" charset="-34"/>
              </a:rPr>
              <a:t>อาจเรียกว่า </a:t>
            </a:r>
            <a:r>
              <a:rPr lang="en-US" altLang="en-US" sz="3200" dirty="0" smtClean="0">
                <a:latin typeface="AngsanaUPC" pitchFamily="18" charset="-34"/>
                <a:cs typeface="AngsanaUPC" pitchFamily="18" charset="-34"/>
              </a:rPr>
              <a:t>Strong AI </a:t>
            </a:r>
            <a:r>
              <a:rPr lang="th-TH" altLang="en-US" sz="3200" dirty="0" smtClean="0">
                <a:latin typeface="AngsanaUPC" pitchFamily="18" charset="-34"/>
                <a:cs typeface="AngsanaUPC" pitchFamily="18" charset="-34"/>
              </a:rPr>
              <a:t>ซึ่งเป็นสติปัญญาเทียบเท่ามนุษย์ เป็น </a:t>
            </a:r>
            <a:r>
              <a:rPr lang="en-US" altLang="en-US" sz="3200" dirty="0" smtClean="0">
                <a:latin typeface="AngsanaUPC" pitchFamily="18" charset="-34"/>
                <a:cs typeface="AngsanaUPC" pitchFamily="18" charset="-34"/>
              </a:rPr>
              <a:t>AI </a:t>
            </a:r>
            <a:r>
              <a:rPr lang="th-TH" altLang="en-US" sz="3200" dirty="0" smtClean="0">
                <a:latin typeface="AngsanaUPC" pitchFamily="18" charset="-34"/>
                <a:cs typeface="AngsanaUPC" pitchFamily="18" charset="-34"/>
              </a:rPr>
              <a:t>ปัญญาประดิษฐ์ ที่ความสามารถในการทำงานได้เทียบเท่ากับสมองมนุษย์ ในปัจจุบันเรายังไม่สามารถสร้าง </a:t>
            </a:r>
            <a:r>
              <a:rPr lang="en-US" altLang="en-US" sz="3200" dirty="0" smtClean="0">
                <a:latin typeface="AngsanaUPC" pitchFamily="18" charset="-34"/>
                <a:cs typeface="AngsanaUPC" pitchFamily="18" charset="-34"/>
              </a:rPr>
              <a:t>AGI </a:t>
            </a:r>
            <a:r>
              <a:rPr lang="th-TH" altLang="en-US" sz="3200" dirty="0" smtClean="0">
                <a:latin typeface="AngsanaUPC" pitchFamily="18" charset="-34"/>
                <a:cs typeface="AngsanaUPC" pitchFamily="18" charset="-34"/>
              </a:rPr>
              <a:t>ได้ แต่ศาสตราจารย์ </a:t>
            </a:r>
            <a:r>
              <a:rPr lang="en-US" altLang="en-US" sz="3200" dirty="0" smtClean="0">
                <a:latin typeface="AngsanaUPC" pitchFamily="18" charset="-34"/>
                <a:cs typeface="AngsanaUPC" pitchFamily="18" charset="-34"/>
              </a:rPr>
              <a:t>Linda </a:t>
            </a:r>
            <a:r>
              <a:rPr lang="en-US" altLang="en-US" sz="3200" dirty="0" err="1" smtClean="0">
                <a:latin typeface="AngsanaUPC" pitchFamily="18" charset="-34"/>
                <a:cs typeface="AngsanaUPC" pitchFamily="18" charset="-34"/>
              </a:rPr>
              <a:t>Gottfredson</a:t>
            </a:r>
            <a:r>
              <a:rPr lang="en-US" altLang="en-US" sz="3200" dirty="0" smtClean="0">
                <a:latin typeface="AngsanaUPC" pitchFamily="18" charset="-34"/>
                <a:cs typeface="AngsanaUPC" pitchFamily="18" charset="-34"/>
              </a:rPr>
              <a:t> </a:t>
            </a:r>
            <a:r>
              <a:rPr lang="th-TH" altLang="en-US" sz="3200" dirty="0" smtClean="0">
                <a:latin typeface="AngsanaUPC" pitchFamily="18" charset="-34"/>
                <a:cs typeface="AngsanaUPC" pitchFamily="18" charset="-34"/>
              </a:rPr>
              <a:t>ได้อธิบายว่า </a:t>
            </a:r>
            <a:r>
              <a:rPr lang="en-US" altLang="en-US" sz="3200" dirty="0" smtClean="0">
                <a:latin typeface="AngsanaUPC" pitchFamily="18" charset="-34"/>
                <a:cs typeface="AngsanaUPC" pitchFamily="18" charset="-34"/>
              </a:rPr>
              <a:t>AGI </a:t>
            </a:r>
            <a:r>
              <a:rPr lang="th-TH" altLang="en-US" sz="3200" dirty="0" smtClean="0">
                <a:latin typeface="AngsanaUPC" pitchFamily="18" charset="-34"/>
                <a:cs typeface="AngsanaUPC" pitchFamily="18" charset="-34"/>
              </a:rPr>
              <a:t>ปัญญาประดิษฐ์ในระดับนี้เป็นความสามารถทั่วไปเกี่ยวกับจิตใจความนึกคิดมากกว่าอย่างอื่น โดยจะเกี่ยวข้องกับ ความสามารถในการเรียนรู้ วางแผน การแก้ปัญหา รู้จักคิดในเชิงนามธรรม มีความคิดที่สลับซับซ้อน เรียนรู้ได้เร็ว เรียนรู้จากประสบการณ์ โดยปัญญาประดิษฐ์ในระดับ </a:t>
            </a:r>
            <a:r>
              <a:rPr lang="en-US" altLang="en-US" sz="3200" dirty="0" smtClean="0">
                <a:latin typeface="AngsanaUPC" pitchFamily="18" charset="-34"/>
                <a:cs typeface="AngsanaUPC" pitchFamily="18" charset="-34"/>
              </a:rPr>
              <a:t>AGI </a:t>
            </a:r>
            <a:r>
              <a:rPr lang="th-TH" altLang="en-US" sz="3200" dirty="0" smtClean="0">
                <a:latin typeface="AngsanaUPC" pitchFamily="18" charset="-34"/>
                <a:cs typeface="AngsanaUPC" pitchFamily="18" charset="-34"/>
              </a:rPr>
              <a:t>จะสามารถทำได้อย่างง่ายดายเหมือนกับที่มนุษย์ทำได้</a:t>
            </a:r>
          </a:p>
        </p:txBody>
      </p:sp>
    </p:spTree>
    <p:extLst>
      <p:ext uri="{BB962C8B-B14F-4D97-AF65-F5344CB8AC3E}">
        <p14:creationId xmlns:p14="http://schemas.microsoft.com/office/powerpoint/2010/main" val="2979474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1"/>
          <p:cNvSpPr>
            <a:spLocks noGrp="1"/>
          </p:cNvSpPr>
          <p:nvPr>
            <p:ph type="title"/>
          </p:nvPr>
        </p:nvSpPr>
        <p:spPr>
          <a:xfrm>
            <a:off x="381000" y="274638"/>
            <a:ext cx="11379200" cy="850900"/>
          </a:xfrm>
        </p:spPr>
        <p:txBody>
          <a:bodyPr/>
          <a:lstStyle/>
          <a:p>
            <a:r>
              <a:rPr lang="en-US" altLang="en-US" sz="5400" smtClean="0">
                <a:solidFill>
                  <a:srgbClr val="000099"/>
                </a:solidFill>
              </a:rPr>
              <a:t>Artificial Intelligence</a:t>
            </a:r>
            <a:endParaRPr lang="th-TH" altLang="en-US" sz="5400" smtClean="0">
              <a:solidFill>
                <a:srgbClr val="000099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90501" y="1960804"/>
            <a:ext cx="11715751" cy="5184775"/>
          </a:xfrm>
        </p:spPr>
        <p:txBody>
          <a:bodyPr/>
          <a:lstStyle/>
          <a:p>
            <a:pPr algn="thaiDist">
              <a:spcBef>
                <a:spcPct val="0"/>
              </a:spcBef>
              <a:buFont typeface="Wingdings" pitchFamily="2" charset="2"/>
              <a:buNone/>
            </a:pPr>
            <a:r>
              <a:rPr lang="th-TH" altLang="en-US" sz="2400" dirty="0" smtClean="0">
                <a:latin typeface="AngsanaUPC" pitchFamily="18" charset="-34"/>
                <a:cs typeface="AngsanaUPC" pitchFamily="18" charset="-34"/>
              </a:rPr>
              <a:t>  </a:t>
            </a:r>
            <a:r>
              <a:rPr lang="en-US" altLang="en-US" sz="2400" dirty="0" smtClean="0">
                <a:latin typeface="AngsanaUPC" pitchFamily="18" charset="-34"/>
                <a:cs typeface="AngsanaUPC" pitchFamily="18" charset="-34"/>
              </a:rPr>
              <a:t>		</a:t>
            </a:r>
            <a:r>
              <a:rPr lang="en-US" altLang="en-US" b="1" u="sng" dirty="0" smtClean="0">
                <a:solidFill>
                  <a:srgbClr val="FF0000"/>
                </a:solidFill>
                <a:latin typeface="AngsanaUPC" pitchFamily="18" charset="-34"/>
                <a:cs typeface="AngsanaUPC" pitchFamily="18" charset="-34"/>
              </a:rPr>
              <a:t>Artificial Superintelligence (ASI) </a:t>
            </a:r>
            <a:r>
              <a:rPr lang="th-TH" altLang="en-US" dirty="0" smtClean="0">
                <a:latin typeface="AngsanaUPC" pitchFamily="18" charset="-34"/>
                <a:cs typeface="AngsanaUPC" pitchFamily="18" charset="-34"/>
              </a:rPr>
              <a:t>เราอาจเรียก </a:t>
            </a:r>
            <a:r>
              <a:rPr lang="en-US" altLang="en-US" dirty="0" smtClean="0">
                <a:latin typeface="AngsanaUPC" pitchFamily="18" charset="-34"/>
                <a:cs typeface="AngsanaUPC" pitchFamily="18" charset="-34"/>
              </a:rPr>
              <a:t>ASI </a:t>
            </a:r>
            <a:r>
              <a:rPr lang="th-TH" altLang="en-US" dirty="0" smtClean="0">
                <a:latin typeface="AngsanaUPC" pitchFamily="18" charset="-34"/>
                <a:cs typeface="AngsanaUPC" pitchFamily="18" charset="-34"/>
              </a:rPr>
              <a:t>ซุปเปอร์ปัญญาประดิษฐ์ มีปัญญาเหนือมนุษย์ </a:t>
            </a:r>
            <a:r>
              <a:rPr lang="en-US" altLang="en-US" dirty="0" smtClean="0">
                <a:latin typeface="AngsanaUPC" pitchFamily="18" charset="-34"/>
                <a:cs typeface="AngsanaUPC" pitchFamily="18" charset="-34"/>
              </a:rPr>
              <a:t>Nick </a:t>
            </a:r>
            <a:r>
              <a:rPr lang="en-US" altLang="en-US" dirty="0" err="1" smtClean="0">
                <a:latin typeface="AngsanaUPC" pitchFamily="18" charset="-34"/>
                <a:cs typeface="AngsanaUPC" pitchFamily="18" charset="-34"/>
              </a:rPr>
              <a:t>Bostrom</a:t>
            </a:r>
            <a:r>
              <a:rPr lang="en-US" altLang="en-US" dirty="0" smtClean="0">
                <a:latin typeface="AngsanaUPC" pitchFamily="18" charset="-34"/>
                <a:cs typeface="AngsanaUPC" pitchFamily="18" charset="-34"/>
              </a:rPr>
              <a:t> </a:t>
            </a:r>
            <a:r>
              <a:rPr lang="th-TH" altLang="en-US" dirty="0" smtClean="0">
                <a:latin typeface="AngsanaUPC" pitchFamily="18" charset="-34"/>
                <a:cs typeface="AngsanaUPC" pitchFamily="18" charset="-34"/>
              </a:rPr>
              <a:t>จากออกฟอร์ดซึ่งเป็นนักปรัชญาและผู้นำด้านความคิดด้าน </a:t>
            </a:r>
            <a:r>
              <a:rPr lang="en-US" altLang="en-US" dirty="0" smtClean="0">
                <a:latin typeface="AngsanaUPC" pitchFamily="18" charset="-34"/>
                <a:cs typeface="AngsanaUPC" pitchFamily="18" charset="-34"/>
              </a:rPr>
              <a:t>AI </a:t>
            </a:r>
            <a:r>
              <a:rPr lang="th-TH" altLang="en-US" dirty="0" smtClean="0">
                <a:latin typeface="AngsanaUPC" pitchFamily="18" charset="-34"/>
                <a:cs typeface="AngsanaUPC" pitchFamily="18" charset="-34"/>
              </a:rPr>
              <a:t>ให้คำจำกัดความของ </a:t>
            </a:r>
            <a:r>
              <a:rPr lang="en-US" altLang="en-US" dirty="0" smtClean="0">
                <a:latin typeface="AngsanaUPC" pitchFamily="18" charset="-34"/>
                <a:cs typeface="AngsanaUPC" pitchFamily="18" charset="-34"/>
              </a:rPr>
              <a:t>ASI </a:t>
            </a:r>
            <a:r>
              <a:rPr lang="th-TH" altLang="en-US" dirty="0" smtClean="0">
                <a:latin typeface="AngsanaUPC" pitchFamily="18" charset="-34"/>
                <a:cs typeface="AngsanaUPC" pitchFamily="18" charset="-34"/>
              </a:rPr>
              <a:t>ว่ามันจะฉลาดและมีปัญญามากกว่าสมองมนุษย์ที่ดีที่สุดในทุกๆด้าน รวมไปถึงความคิดสร้างสรรค์ในทางวิทยาศาสตร์ เรื่องทั่วๆไป แม้กระทั่งความสามารถในการเข้าสังคม</a:t>
            </a:r>
          </a:p>
        </p:txBody>
      </p:sp>
    </p:spTree>
    <p:extLst>
      <p:ext uri="{BB962C8B-B14F-4D97-AF65-F5344CB8AC3E}">
        <p14:creationId xmlns:p14="http://schemas.microsoft.com/office/powerpoint/2010/main" val="2942674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738" name="Picture 2" descr="BY - NC - nicolamattina.it&#10;3 levels of Artiï¬cial Intelligence&#10;Artiï¬cial&#10;Narrow&#10;Intelligence&#10;Specialized in&#10;one area.&#10;Artiï¬..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62" y="128953"/>
            <a:ext cx="12008338" cy="6131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26146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30400" y="2678723"/>
            <a:ext cx="8491415" cy="1143000"/>
          </a:xfrm>
        </p:spPr>
        <p:txBody>
          <a:bodyPr>
            <a:normAutofit/>
          </a:bodyPr>
          <a:lstStyle/>
          <a:p>
            <a:r>
              <a:rPr lang="th-TH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การประยุกต์ใช้งานปัญญาประดิษฐ์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 bwMode="auto">
          <a:xfrm>
            <a:off x="1930400" y="317264"/>
            <a:ext cx="8966200" cy="850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00" b="1">
                <a:solidFill>
                  <a:schemeClr val="tx2"/>
                </a:solidFill>
                <a:latin typeface="Times New Roman" pitchFamily="18" charset="0"/>
                <a:cs typeface="Angsana New" pitchFamily="18" charset="-34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00" b="1">
                <a:solidFill>
                  <a:schemeClr val="tx2"/>
                </a:solidFill>
                <a:latin typeface="Times New Roman" pitchFamily="18" charset="0"/>
                <a:cs typeface="Angsana New" pitchFamily="18" charset="-34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00" b="1">
                <a:solidFill>
                  <a:schemeClr val="tx2"/>
                </a:solidFill>
                <a:latin typeface="Times New Roman" pitchFamily="18" charset="0"/>
                <a:cs typeface="Angsana New" pitchFamily="18" charset="-34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00" b="1">
                <a:solidFill>
                  <a:schemeClr val="tx2"/>
                </a:solidFill>
                <a:latin typeface="Times New Roman" pitchFamily="18" charset="0"/>
                <a:cs typeface="Angsana New" pitchFamily="18" charset="-34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200" b="1">
                <a:solidFill>
                  <a:schemeClr val="tx2"/>
                </a:solidFill>
                <a:latin typeface="Times New Roman" pitchFamily="18" charset="0"/>
                <a:cs typeface="Angsana New" pitchFamily="18" charset="-34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200" b="1">
                <a:solidFill>
                  <a:schemeClr val="tx2"/>
                </a:solidFill>
                <a:latin typeface="Times New Roman" pitchFamily="18" charset="0"/>
                <a:cs typeface="Angsana New" pitchFamily="18" charset="-34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200" b="1">
                <a:solidFill>
                  <a:schemeClr val="tx2"/>
                </a:solidFill>
                <a:latin typeface="Times New Roman" pitchFamily="18" charset="0"/>
                <a:cs typeface="Angsana New" pitchFamily="18" charset="-34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200" b="1">
                <a:solidFill>
                  <a:schemeClr val="tx2"/>
                </a:solidFill>
                <a:latin typeface="Times New Roman" pitchFamily="18" charset="0"/>
                <a:cs typeface="Angsana New" pitchFamily="18" charset="-34"/>
              </a:defRPr>
            </a:lvl9pPr>
          </a:lstStyle>
          <a:p>
            <a:r>
              <a:rPr lang="en-US" altLang="en-US" sz="5400" kern="0" smtClean="0">
                <a:solidFill>
                  <a:srgbClr val="000099"/>
                </a:solidFill>
              </a:rPr>
              <a:t>Artificial Intelligence</a:t>
            </a:r>
            <a:endParaRPr lang="th-TH" altLang="en-US" sz="5400" kern="0" dirty="0" smtClean="0">
              <a:solidFill>
                <a:srgbClr val="0000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94651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90501" y="1520826"/>
            <a:ext cx="10325099" cy="5184775"/>
          </a:xfrm>
        </p:spPr>
        <p:txBody>
          <a:bodyPr/>
          <a:lstStyle/>
          <a:p>
            <a:pPr algn="thaiDist">
              <a:spcBef>
                <a:spcPct val="0"/>
              </a:spcBef>
              <a:buFont typeface="Wingdings" pitchFamily="2" charset="2"/>
              <a:buNone/>
            </a:pPr>
            <a:r>
              <a:rPr lang="th-TH" altLang="en-US" dirty="0" smtClean="0">
                <a:latin typeface="AngsanaUPC" pitchFamily="18" charset="-34"/>
                <a:cs typeface="AngsanaUPC" pitchFamily="18" charset="-34"/>
              </a:rPr>
              <a:t>    		</a:t>
            </a:r>
            <a:r>
              <a:rPr lang="th-TH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UPC" pitchFamily="18" charset="-34"/>
                <a:cs typeface="AngsanaUPC" pitchFamily="18" charset="-34"/>
              </a:rPr>
              <a:t>มาถึงวันนี้ความชาญฉลาดของ </a:t>
            </a:r>
            <a:r>
              <a:rPr lang="en-US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UPC" pitchFamily="18" charset="-34"/>
                <a:cs typeface="AngsanaUPC" pitchFamily="18" charset="-34"/>
              </a:rPr>
              <a:t>AI </a:t>
            </a:r>
            <a:r>
              <a:rPr lang="th-TH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UPC" pitchFamily="18" charset="-34"/>
                <a:cs typeface="AngsanaUPC" pitchFamily="18" charset="-34"/>
              </a:rPr>
              <a:t>ได้ถูกบริษัทเทคโนโลยียักษ์ใหญ่มองว่าเป็นอนาคตไม่ว่าจะเป็นแอปเปิล, กูเกิล, ไมโครซอฟท์, อเมซอน, เฟซบุ๊กและไลน์ เป็นต้น ได้เริ่มพัฒนาและใช้งานในเชิงพาณิชย์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543" y="3394806"/>
            <a:ext cx="2873456" cy="2659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3047999" y="3394806"/>
            <a:ext cx="7350369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thaiDist">
              <a:spcBef>
                <a:spcPct val="0"/>
              </a:spcBef>
              <a:buFont typeface="Wingdings" pitchFamily="2" charset="2"/>
              <a:buNone/>
            </a:pPr>
            <a:r>
              <a:rPr lang="th-TH" alt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UPC" pitchFamily="18" charset="-34"/>
                <a:cs typeface="AngsanaUPC" pitchFamily="18" charset="-34"/>
              </a:rPr>
              <a:t>ทุกค่ายก็เร่งพัฒนา </a:t>
            </a:r>
            <a:r>
              <a:rPr lang="en-US" alt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UPC" pitchFamily="18" charset="-34"/>
                <a:cs typeface="AngsanaUPC" pitchFamily="18" charset="-34"/>
              </a:rPr>
              <a:t>AI </a:t>
            </a:r>
            <a:r>
              <a:rPr lang="th-TH" alt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UPC" pitchFamily="18" charset="-34"/>
                <a:cs typeface="AngsanaUPC" pitchFamily="18" charset="-34"/>
              </a:rPr>
              <a:t>ที่สั่งงานด้วยเสียงไม่ว่าจะเป็น </a:t>
            </a:r>
            <a:r>
              <a:rPr lang="en-US" alt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UPC" pitchFamily="18" charset="-34"/>
                <a:cs typeface="AngsanaUPC" pitchFamily="18" charset="-34"/>
              </a:rPr>
              <a:t>Siri </a:t>
            </a:r>
            <a:r>
              <a:rPr lang="th-TH" alt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UPC" pitchFamily="18" charset="-34"/>
                <a:cs typeface="AngsanaUPC" pitchFamily="18" charset="-34"/>
              </a:rPr>
              <a:t>ของแอปเปิล, </a:t>
            </a:r>
            <a:r>
              <a:rPr lang="en-US" alt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UPC" pitchFamily="18" charset="-34"/>
                <a:cs typeface="AngsanaUPC" pitchFamily="18" charset="-34"/>
              </a:rPr>
              <a:t>Google Assistant, Alexa </a:t>
            </a:r>
            <a:r>
              <a:rPr lang="th-TH" alt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UPC" pitchFamily="18" charset="-34"/>
                <a:cs typeface="AngsanaUPC" pitchFamily="18" charset="-34"/>
              </a:rPr>
              <a:t>ของอเมซอน, </a:t>
            </a:r>
            <a:r>
              <a:rPr lang="en-US" alt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UPC" pitchFamily="18" charset="-34"/>
                <a:cs typeface="AngsanaUPC" pitchFamily="18" charset="-34"/>
              </a:rPr>
              <a:t>Cortana </a:t>
            </a:r>
            <a:r>
              <a:rPr lang="th-TH" alt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UPC" pitchFamily="18" charset="-34"/>
                <a:cs typeface="AngsanaUPC" pitchFamily="18" charset="-34"/>
              </a:rPr>
              <a:t>ของไมโครซอฟท์ </a:t>
            </a:r>
            <a:r>
              <a:rPr lang="th-TH" alt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UPC" pitchFamily="18" charset="-34"/>
                <a:cs typeface="AngsanaUPC" pitchFamily="18" charset="-34"/>
              </a:rPr>
              <a:t>ซึ่งเป็น</a:t>
            </a:r>
            <a:r>
              <a:rPr lang="th-TH" alt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UPC" pitchFamily="18" charset="-34"/>
                <a:cs typeface="AngsanaUPC" pitchFamily="18" charset="-34"/>
              </a:rPr>
              <a:t>ผู้ช่วยอัจฉริยะเพื่อรับใช้เจ้าของ สั่งให้ทำงานอัตโนมัติ ควบคุมอุปกรณ์เครื่องใช้ในบ้านหรือสมาร์ทโฮม สั่งให้โทรศัพท์ เป็น</a:t>
            </a:r>
            <a:r>
              <a:rPr lang="th-TH" alt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UPC" pitchFamily="18" charset="-34"/>
                <a:cs typeface="AngsanaUPC" pitchFamily="18" charset="-34"/>
              </a:rPr>
              <a:t>ต้น</a:t>
            </a:r>
            <a:endParaRPr lang="th-TH" alt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ngsanaUPC" pitchFamily="18" charset="-34"/>
              <a:cs typeface="AngsanaUPC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188464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6B9F25"/>
      </a:hlink>
      <a:folHlink>
        <a:srgbClr val="B26B02"/>
      </a:folHlink>
    </a:clrScheme>
    <a:fontScheme name="Custom 1">
      <a:majorFont>
        <a:latin typeface="Browallia New"/>
        <a:ea typeface=""/>
        <a:cs typeface="Browallia New"/>
      </a:majorFont>
      <a:minorFont>
        <a:latin typeface="Browallia New"/>
        <a:ea typeface=""/>
        <a:cs typeface="Browallia New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D26EA377-59BD-4C9C-9D94-EE8416EE4C7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214</TotalTime>
  <Words>653</Words>
  <Application>Microsoft Office PowerPoint</Application>
  <PresentationFormat>Widescreen</PresentationFormat>
  <Paragraphs>135</Paragraphs>
  <Slides>45</Slides>
  <Notes>0</Notes>
  <HiddenSlides>0</HiddenSlides>
  <MMClips>1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6" baseType="lpstr">
      <vt:lpstr>Angsana New</vt:lpstr>
      <vt:lpstr>AngsanaUPC</vt:lpstr>
      <vt:lpstr>Arial</vt:lpstr>
      <vt:lpstr>Browallia New</vt:lpstr>
      <vt:lpstr>Calibri</vt:lpstr>
      <vt:lpstr>굴림</vt:lpstr>
      <vt:lpstr>Tahoma</vt:lpstr>
      <vt:lpstr>Times New Roman</vt:lpstr>
      <vt:lpstr>Wingdings</vt:lpstr>
      <vt:lpstr>Retrospect</vt:lpstr>
      <vt:lpstr>Visio.Drawing.5</vt:lpstr>
      <vt:lpstr>Face Recognition Workshop</vt:lpstr>
      <vt:lpstr>ปํญญาประดิษฐ์(Artificial Intelligence)</vt:lpstr>
      <vt:lpstr>คอมพิวเตอร์กับการคำนวณ </vt:lpstr>
      <vt:lpstr>การแบ่งประเภท AI</vt:lpstr>
      <vt:lpstr>Artificial Intelligence</vt:lpstr>
      <vt:lpstr>Artificial Intelligence</vt:lpstr>
      <vt:lpstr>PowerPoint Presentation</vt:lpstr>
      <vt:lpstr>การประยุกต์ใช้งานปัญญาประดิษฐ์</vt:lpstr>
      <vt:lpstr>PowerPoint Presentation</vt:lpstr>
      <vt:lpstr>Artificial Intelligence</vt:lpstr>
      <vt:lpstr>PowerPoint Presentation</vt:lpstr>
      <vt:lpstr>PowerPoint Presentation</vt:lpstr>
      <vt:lpstr>PowerPoint Presentation</vt:lpstr>
      <vt:lpstr>Medical Applications</vt:lpstr>
      <vt:lpstr>PowerPoint Presentation</vt:lpstr>
      <vt:lpstr>PowerPoint Presentation</vt:lpstr>
      <vt:lpstr>License Plate Recognition</vt:lpstr>
      <vt:lpstr>Biometric Recognition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Human learning</vt:lpstr>
      <vt:lpstr>Machine learning</vt:lpstr>
      <vt:lpstr>3 ชนิด ปัญหา</vt:lpstr>
      <vt:lpstr>Face detection</vt:lpstr>
      <vt:lpstr>Face recognition</vt:lpstr>
      <vt:lpstr>Facial expression recognition</vt:lpstr>
      <vt:lpstr>Facial expression recognition</vt:lpstr>
      <vt:lpstr>Smart city</vt:lpstr>
      <vt:lpstr>ติดตั้ง Visual Studio Code</vt:lpstr>
      <vt:lpstr>ติดตั้ง anaconda</vt:lpstr>
      <vt:lpstr>ทดสอบ Anaconda ผ่าน Command Prompt</vt:lpstr>
      <vt:lpstr>ทดสอบ Anaconda ผ่าน Command Prompt</vt:lpstr>
      <vt:lpstr>การ update conda</vt:lpstr>
      <vt:lpstr>ทดสอบ Anaconda ผ่าน Command Prompt</vt:lpstr>
      <vt:lpstr>ทดสอบ Anaconda ผ่าน Command Prompt</vt:lpstr>
      <vt:lpstr>การทำ lab “Face Recognition”</vt:lpstr>
      <vt:lpstr>การทำ lab “Face Recognition”</vt:lpstr>
      <vt:lpstr>การทำ lab “Face Recognition”</vt:lpstr>
      <vt:lpstr>การทำ lab “Face Recognition”</vt:lpstr>
      <vt:lpstr>การทำ lab “Face Recognition”</vt:lpstr>
      <vt:lpstr>การทำ lab “Face Recognition”</vt:lpstr>
      <vt:lpstr>การทำ lab “Face Recognition”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porporton</dc:creator>
  <cp:lastModifiedBy>porporton</cp:lastModifiedBy>
  <cp:revision>26</cp:revision>
  <dcterms:created xsi:type="dcterms:W3CDTF">2019-09-09T05:45:35Z</dcterms:created>
  <dcterms:modified xsi:type="dcterms:W3CDTF">2019-09-10T14:52:21Z</dcterms:modified>
</cp:coreProperties>
</file>